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F_EEFE560F.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6" r:id="rId1"/>
  </p:sldMasterIdLst>
  <p:notesMasterIdLst>
    <p:notesMasterId r:id="rId37"/>
  </p:notesMasterIdLst>
  <p:sldIdLst>
    <p:sldId id="256" r:id="rId2"/>
    <p:sldId id="291" r:id="rId3"/>
    <p:sldId id="330" r:id="rId4"/>
    <p:sldId id="329" r:id="rId5"/>
    <p:sldId id="275" r:id="rId6"/>
    <p:sldId id="277" r:id="rId7"/>
    <p:sldId id="262" r:id="rId8"/>
    <p:sldId id="333" r:id="rId9"/>
    <p:sldId id="295" r:id="rId10"/>
    <p:sldId id="315" r:id="rId11"/>
    <p:sldId id="316" r:id="rId12"/>
    <p:sldId id="337" r:id="rId13"/>
    <p:sldId id="263" r:id="rId14"/>
    <p:sldId id="297" r:id="rId15"/>
    <p:sldId id="335" r:id="rId16"/>
    <p:sldId id="336" r:id="rId17"/>
    <p:sldId id="304" r:id="rId18"/>
    <p:sldId id="319" r:id="rId19"/>
    <p:sldId id="331" r:id="rId20"/>
    <p:sldId id="334" r:id="rId21"/>
    <p:sldId id="258" r:id="rId22"/>
    <p:sldId id="278" r:id="rId23"/>
    <p:sldId id="327" r:id="rId24"/>
    <p:sldId id="328" r:id="rId25"/>
    <p:sldId id="324" r:id="rId26"/>
    <p:sldId id="326" r:id="rId27"/>
    <p:sldId id="290" r:id="rId28"/>
    <p:sldId id="293" r:id="rId29"/>
    <p:sldId id="321" r:id="rId30"/>
    <p:sldId id="322" r:id="rId31"/>
    <p:sldId id="332" r:id="rId32"/>
    <p:sldId id="320" r:id="rId33"/>
    <p:sldId id="259" r:id="rId34"/>
    <p:sldId id="289" r:id="rId35"/>
    <p:sldId id="257" r:id="rId36"/>
  </p:sldIdLst>
  <p:sldSz cx="9144000" cy="5143500" type="screen16x9"/>
  <p:notesSz cx="6858000" cy="9144000"/>
  <p:embeddedFontLst>
    <p:embeddedFont>
      <p:font typeface="Poppins" pitchFamily="2" charset="77"/>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Roboto Medium"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090212-8A7E-4D41-7027-3A6E7265BBAA}" name="Ivo, Gregory" initials="IG" userId="S::gregory.ivo@eurotech.com::3ba0ffdc-89a9-4ed6-9a90-8b9edb63810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8"/>
    <p:restoredTop sz="64356"/>
  </p:normalViewPr>
  <p:slideViewPr>
    <p:cSldViewPr snapToGrid="0">
      <p:cViewPr>
        <p:scale>
          <a:sx n="109" d="100"/>
          <a:sy n="109" d="100"/>
        </p:scale>
        <p:origin x="235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comments/modernComment_13F_EEFE560F.xml><?xml version="1.0" encoding="utf-8"?>
<p188:cmLst xmlns:a="http://schemas.openxmlformats.org/drawingml/2006/main" xmlns:r="http://schemas.openxmlformats.org/officeDocument/2006/relationships" xmlns:p188="http://schemas.microsoft.com/office/powerpoint/2018/8/main">
  <p188:cm id="{D8A80D37-A312-CD4F-818A-86D21BC8E726}" authorId="{7D090212-8A7E-4D41-7027-3A6E7265BBAA}" created="2022-10-18T00:53:28.141">
    <pc:sldMkLst xmlns:pc="http://schemas.microsoft.com/office/powerpoint/2013/main/command">
      <pc:docMk/>
      <pc:sldMk cId="4009645583" sldId="319"/>
    </pc:sldMkLst>
    <p188:replyLst>
      <p188:reply id="{2999ADBC-6154-C242-AB9D-97552DA90E03}" authorId="{7D090212-8A7E-4D41-7027-3A6E7265BBAA}" created="2022-10-18T00:53:45.398">
        <p188:txBody>
          <a:bodyPr/>
          <a:lstStyle/>
          <a:p>
            <a:r>
              <a:rPr lang="en-US"/>
              <a:t>Slowly fade in the meme
</a:t>
            </a:r>
          </a:p>
        </p188:txBody>
      </p188:reply>
    </p188:replyLst>
    <p188:txBody>
      <a:bodyPr/>
      <a:lstStyle/>
      <a:p>
        <a:r>
          <a:rPr lang="en-US"/>
          <a:t>Animate this</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E1B058-91CA-45FB-9736-F5794BA1B88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35324370-8534-4B3A-8D30-4D0C969FE030}">
      <dgm:prSet/>
      <dgm:spPr/>
      <dgm:t>
        <a:bodyPr/>
        <a:lstStyle/>
        <a:p>
          <a:pPr>
            <a:lnSpc>
              <a:spcPct val="100000"/>
            </a:lnSpc>
            <a:defRPr cap="all"/>
          </a:pPr>
          <a:r>
            <a:rPr lang="en-US" b="0" i="0" dirty="0"/>
            <a:t>Edge framework that runs on confined devices (i.e. Raspberry Pi)</a:t>
          </a:r>
          <a:endParaRPr lang="en-US" dirty="0"/>
        </a:p>
      </dgm:t>
    </dgm:pt>
    <dgm:pt modelId="{DBA650E8-1B03-4FE5-8ED7-71325D4CAC93}" type="parTrans" cxnId="{2E0BD527-3A7A-4F55-8F0E-AB8EDF839862}">
      <dgm:prSet/>
      <dgm:spPr/>
      <dgm:t>
        <a:bodyPr/>
        <a:lstStyle/>
        <a:p>
          <a:endParaRPr lang="en-US"/>
        </a:p>
      </dgm:t>
    </dgm:pt>
    <dgm:pt modelId="{8D8615F2-DDE4-4E13-AA2A-CC54F8CD20E2}" type="sibTrans" cxnId="{2E0BD527-3A7A-4F55-8F0E-AB8EDF839862}">
      <dgm:prSet/>
      <dgm:spPr/>
      <dgm:t>
        <a:bodyPr/>
        <a:lstStyle/>
        <a:p>
          <a:endParaRPr lang="en-US"/>
        </a:p>
      </dgm:t>
    </dgm:pt>
    <dgm:pt modelId="{55051F29-BE48-4955-BE02-5627B47498F1}">
      <dgm:prSet/>
      <dgm:spPr/>
      <dgm:t>
        <a:bodyPr/>
        <a:lstStyle/>
        <a:p>
          <a:pPr>
            <a:lnSpc>
              <a:spcPct val="100000"/>
            </a:lnSpc>
            <a:defRPr cap="all"/>
          </a:pPr>
          <a:r>
            <a:rPr lang="en-US" b="0" i="0" dirty="0"/>
            <a:t>Kura-Wires allows users to visually program data flows</a:t>
          </a:r>
          <a:endParaRPr lang="en-US" dirty="0"/>
        </a:p>
      </dgm:t>
    </dgm:pt>
    <dgm:pt modelId="{71FF8E42-7320-4AB9-8BB3-738E5EE38BE1}" type="parTrans" cxnId="{3D49F766-E8D0-444C-8BA5-E22506C17026}">
      <dgm:prSet/>
      <dgm:spPr/>
      <dgm:t>
        <a:bodyPr/>
        <a:lstStyle/>
        <a:p>
          <a:endParaRPr lang="en-US"/>
        </a:p>
      </dgm:t>
    </dgm:pt>
    <dgm:pt modelId="{A0B45817-5323-479F-9567-209D66BB41A6}" type="sibTrans" cxnId="{3D49F766-E8D0-444C-8BA5-E22506C17026}">
      <dgm:prSet/>
      <dgm:spPr/>
      <dgm:t>
        <a:bodyPr/>
        <a:lstStyle/>
        <a:p>
          <a:endParaRPr lang="en-US"/>
        </a:p>
      </dgm:t>
    </dgm:pt>
    <dgm:pt modelId="{19FF1B9B-CDEF-4CED-90B5-7E9034ED3B41}">
      <dgm:prSet/>
      <dgm:spPr/>
      <dgm:t>
        <a:bodyPr/>
        <a:lstStyle/>
        <a:p>
          <a:pPr>
            <a:lnSpc>
              <a:spcPct val="100000"/>
            </a:lnSpc>
            <a:defRPr cap="all"/>
          </a:pPr>
          <a:r>
            <a:rPr lang="en-US" b="0" i="0" dirty="0"/>
            <a:t>Orchestrates containers</a:t>
          </a:r>
          <a:endParaRPr lang="en-US" dirty="0"/>
        </a:p>
      </dgm:t>
    </dgm:pt>
    <dgm:pt modelId="{0187F077-6DF4-4E7E-A132-AD2F43DCD9E4}" type="parTrans" cxnId="{339FEC66-8884-4E59-9290-E1200942EE3D}">
      <dgm:prSet/>
      <dgm:spPr/>
      <dgm:t>
        <a:bodyPr/>
        <a:lstStyle/>
        <a:p>
          <a:endParaRPr lang="en-US"/>
        </a:p>
      </dgm:t>
    </dgm:pt>
    <dgm:pt modelId="{E0ED18B9-EBF4-4509-A040-EEC1A08BD8D7}" type="sibTrans" cxnId="{339FEC66-8884-4E59-9290-E1200942EE3D}">
      <dgm:prSet/>
      <dgm:spPr/>
      <dgm:t>
        <a:bodyPr/>
        <a:lstStyle/>
        <a:p>
          <a:endParaRPr lang="en-US"/>
        </a:p>
      </dgm:t>
    </dgm:pt>
    <dgm:pt modelId="{CCD08B5C-955F-4409-B060-5A63FAB92E31}">
      <dgm:prSet/>
      <dgm:spPr/>
      <dgm:t>
        <a:bodyPr/>
        <a:lstStyle/>
        <a:p>
          <a:pPr>
            <a:lnSpc>
              <a:spcPct val="100000"/>
            </a:lnSpc>
            <a:defRPr cap="all"/>
          </a:pPr>
          <a:r>
            <a:rPr lang="en-US" b="0" i="0" dirty="0"/>
            <a:t>Sends &amp; Accepts MQTT data streams</a:t>
          </a:r>
          <a:endParaRPr lang="en-US" dirty="0"/>
        </a:p>
      </dgm:t>
    </dgm:pt>
    <dgm:pt modelId="{0FA35043-75A5-4853-9B80-1A9BB7762218}" type="parTrans" cxnId="{994F48F2-D00D-49C9-82D6-22690EE0788F}">
      <dgm:prSet/>
      <dgm:spPr/>
      <dgm:t>
        <a:bodyPr/>
        <a:lstStyle/>
        <a:p>
          <a:endParaRPr lang="en-US"/>
        </a:p>
      </dgm:t>
    </dgm:pt>
    <dgm:pt modelId="{46931167-D398-41F3-9FE7-180F796786F8}" type="sibTrans" cxnId="{994F48F2-D00D-49C9-82D6-22690EE0788F}">
      <dgm:prSet/>
      <dgm:spPr/>
      <dgm:t>
        <a:bodyPr/>
        <a:lstStyle/>
        <a:p>
          <a:endParaRPr lang="en-US"/>
        </a:p>
      </dgm:t>
    </dgm:pt>
    <dgm:pt modelId="{A6112E1D-6076-496A-B70B-95555F8169BF}">
      <dgm:prSet/>
      <dgm:spPr/>
      <dgm:t>
        <a:bodyPr/>
        <a:lstStyle/>
        <a:p>
          <a:pPr>
            <a:lnSpc>
              <a:spcPct val="100000"/>
            </a:lnSpc>
            <a:defRPr cap="all"/>
          </a:pPr>
          <a:r>
            <a:rPr lang="en-US" b="0" i="0" dirty="0"/>
            <a:t>Safely stores configurations &amp; secrets</a:t>
          </a:r>
          <a:endParaRPr lang="en-US" dirty="0"/>
        </a:p>
      </dgm:t>
    </dgm:pt>
    <dgm:pt modelId="{705BB9A1-DDA5-4466-B94E-90A7F23FCBC6}" type="parTrans" cxnId="{08419707-FD03-4484-A47C-792811142A73}">
      <dgm:prSet/>
      <dgm:spPr/>
      <dgm:t>
        <a:bodyPr/>
        <a:lstStyle/>
        <a:p>
          <a:endParaRPr lang="en-US"/>
        </a:p>
      </dgm:t>
    </dgm:pt>
    <dgm:pt modelId="{4D59D958-622B-4544-8E18-F9B24329BFA4}" type="sibTrans" cxnId="{08419707-FD03-4484-A47C-792811142A73}">
      <dgm:prSet/>
      <dgm:spPr/>
      <dgm:t>
        <a:bodyPr/>
        <a:lstStyle/>
        <a:p>
          <a:endParaRPr lang="en-US"/>
        </a:p>
      </dgm:t>
    </dgm:pt>
    <dgm:pt modelId="{EAB9E405-83DA-4147-AB21-064F2E781B08}">
      <dgm:prSet/>
      <dgm:spPr/>
      <dgm:t>
        <a:bodyPr/>
        <a:lstStyle/>
        <a:p>
          <a:pPr>
            <a:lnSpc>
              <a:spcPct val="100000"/>
            </a:lnSpc>
            <a:defRPr cap="all"/>
          </a:pPr>
          <a:r>
            <a:rPr lang="en-US" b="0" i="0" dirty="0"/>
            <a:t>User friendly web accessible UI</a:t>
          </a:r>
          <a:endParaRPr lang="en-US" dirty="0"/>
        </a:p>
      </dgm:t>
    </dgm:pt>
    <dgm:pt modelId="{FC056AD7-499D-4F2D-B72C-CC48914B3940}" type="parTrans" cxnId="{4FFE83EC-2345-48D7-8AA0-817CB3E925A0}">
      <dgm:prSet/>
      <dgm:spPr/>
      <dgm:t>
        <a:bodyPr/>
        <a:lstStyle/>
        <a:p>
          <a:endParaRPr lang="en-US"/>
        </a:p>
      </dgm:t>
    </dgm:pt>
    <dgm:pt modelId="{90626D5D-419B-4E54-A0E5-B0C42A4C797F}" type="sibTrans" cxnId="{4FFE83EC-2345-48D7-8AA0-817CB3E925A0}">
      <dgm:prSet/>
      <dgm:spPr/>
      <dgm:t>
        <a:bodyPr/>
        <a:lstStyle/>
        <a:p>
          <a:endParaRPr lang="en-US"/>
        </a:p>
      </dgm:t>
    </dgm:pt>
    <dgm:pt modelId="{43338F7C-EF53-42CE-B041-7C7C31014F9C}" type="pres">
      <dgm:prSet presAssocID="{59E1B058-91CA-45FB-9736-F5794BA1B884}" presName="root" presStyleCnt="0">
        <dgm:presLayoutVars>
          <dgm:dir/>
          <dgm:resizeHandles val="exact"/>
        </dgm:presLayoutVars>
      </dgm:prSet>
      <dgm:spPr/>
    </dgm:pt>
    <dgm:pt modelId="{702BFBAF-D8AE-4FCC-A194-7DEFB6DB103D}" type="pres">
      <dgm:prSet presAssocID="{35324370-8534-4B3A-8D30-4D0C969FE030}" presName="compNode" presStyleCnt="0"/>
      <dgm:spPr/>
    </dgm:pt>
    <dgm:pt modelId="{D3B6F59C-A6AB-4009-A22B-7ECB02E04BC1}" type="pres">
      <dgm:prSet presAssocID="{35324370-8534-4B3A-8D30-4D0C969FE030}" presName="iconBgRect" presStyleLbl="bgShp" presStyleIdx="0" presStyleCnt="6"/>
      <dgm:spPr/>
    </dgm:pt>
    <dgm:pt modelId="{B9C2D591-0174-4836-95BA-15733B886300}" type="pres">
      <dgm:prSet presAssocID="{35324370-8534-4B3A-8D30-4D0C969FE03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2986C54-92F8-4A42-A7E5-04999B115DC5}" type="pres">
      <dgm:prSet presAssocID="{35324370-8534-4B3A-8D30-4D0C969FE030}" presName="spaceRect" presStyleCnt="0"/>
      <dgm:spPr/>
    </dgm:pt>
    <dgm:pt modelId="{5A003F6B-8CF0-46B9-8096-6E27D08976DF}" type="pres">
      <dgm:prSet presAssocID="{35324370-8534-4B3A-8D30-4D0C969FE030}" presName="textRect" presStyleLbl="revTx" presStyleIdx="0" presStyleCnt="6">
        <dgm:presLayoutVars>
          <dgm:chMax val="1"/>
          <dgm:chPref val="1"/>
        </dgm:presLayoutVars>
      </dgm:prSet>
      <dgm:spPr/>
    </dgm:pt>
    <dgm:pt modelId="{1D098BB2-1847-40AE-8B61-83E783D4CC6A}" type="pres">
      <dgm:prSet presAssocID="{8D8615F2-DDE4-4E13-AA2A-CC54F8CD20E2}" presName="sibTrans" presStyleCnt="0"/>
      <dgm:spPr/>
    </dgm:pt>
    <dgm:pt modelId="{07191BC6-DC89-47A4-8844-4D4C7571CD37}" type="pres">
      <dgm:prSet presAssocID="{55051F29-BE48-4955-BE02-5627B47498F1}" presName="compNode" presStyleCnt="0"/>
      <dgm:spPr/>
    </dgm:pt>
    <dgm:pt modelId="{620ECE25-4A80-4871-80B7-E2BCE0806C20}" type="pres">
      <dgm:prSet presAssocID="{55051F29-BE48-4955-BE02-5627B47498F1}" presName="iconBgRect" presStyleLbl="bgShp" presStyleIdx="1" presStyleCnt="6"/>
      <dgm:spPr/>
    </dgm:pt>
    <dgm:pt modelId="{86544B17-692D-485C-8E39-45E414C7F02C}" type="pres">
      <dgm:prSet presAssocID="{55051F29-BE48-4955-BE02-5627B47498F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0C3F54F2-F243-462B-B77A-B727DA06FC4D}" type="pres">
      <dgm:prSet presAssocID="{55051F29-BE48-4955-BE02-5627B47498F1}" presName="spaceRect" presStyleCnt="0"/>
      <dgm:spPr/>
    </dgm:pt>
    <dgm:pt modelId="{38E4B6A5-F9E5-4F7F-892C-5B3D080ECC94}" type="pres">
      <dgm:prSet presAssocID="{55051F29-BE48-4955-BE02-5627B47498F1}" presName="textRect" presStyleLbl="revTx" presStyleIdx="1" presStyleCnt="6">
        <dgm:presLayoutVars>
          <dgm:chMax val="1"/>
          <dgm:chPref val="1"/>
        </dgm:presLayoutVars>
      </dgm:prSet>
      <dgm:spPr/>
    </dgm:pt>
    <dgm:pt modelId="{DB50B471-AD66-4452-80B2-3A23DB89E4A7}" type="pres">
      <dgm:prSet presAssocID="{A0B45817-5323-479F-9567-209D66BB41A6}" presName="sibTrans" presStyleCnt="0"/>
      <dgm:spPr/>
    </dgm:pt>
    <dgm:pt modelId="{EC8B66EF-C0EC-46FA-B37C-16DDFEA0EF76}" type="pres">
      <dgm:prSet presAssocID="{19FF1B9B-CDEF-4CED-90B5-7E9034ED3B41}" presName="compNode" presStyleCnt="0"/>
      <dgm:spPr/>
    </dgm:pt>
    <dgm:pt modelId="{69B48D76-7A7C-49C3-8342-BDA7A0AEF00D}" type="pres">
      <dgm:prSet presAssocID="{19FF1B9B-CDEF-4CED-90B5-7E9034ED3B41}" presName="iconBgRect" presStyleLbl="bgShp" presStyleIdx="2" presStyleCnt="6"/>
      <dgm:spPr/>
    </dgm:pt>
    <dgm:pt modelId="{EEEDD8AD-6C35-40B0-8192-2EFD898FB89B}" type="pres">
      <dgm:prSet presAssocID="{19FF1B9B-CDEF-4CED-90B5-7E9034ED3B4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4C3332D4-14BB-4DFC-BD1F-81C5717F6A93}" type="pres">
      <dgm:prSet presAssocID="{19FF1B9B-CDEF-4CED-90B5-7E9034ED3B41}" presName="spaceRect" presStyleCnt="0"/>
      <dgm:spPr/>
    </dgm:pt>
    <dgm:pt modelId="{00D8EC27-44CA-40AF-8966-803029FB5E28}" type="pres">
      <dgm:prSet presAssocID="{19FF1B9B-CDEF-4CED-90B5-7E9034ED3B41}" presName="textRect" presStyleLbl="revTx" presStyleIdx="2" presStyleCnt="6">
        <dgm:presLayoutVars>
          <dgm:chMax val="1"/>
          <dgm:chPref val="1"/>
        </dgm:presLayoutVars>
      </dgm:prSet>
      <dgm:spPr/>
    </dgm:pt>
    <dgm:pt modelId="{E2DD12FA-A208-4FF3-814B-DA02DE94540E}" type="pres">
      <dgm:prSet presAssocID="{E0ED18B9-EBF4-4509-A040-EEC1A08BD8D7}" presName="sibTrans" presStyleCnt="0"/>
      <dgm:spPr/>
    </dgm:pt>
    <dgm:pt modelId="{0AD86617-C90E-42DA-BA65-3D1D4EBC9BDB}" type="pres">
      <dgm:prSet presAssocID="{CCD08B5C-955F-4409-B060-5A63FAB92E31}" presName="compNode" presStyleCnt="0"/>
      <dgm:spPr/>
    </dgm:pt>
    <dgm:pt modelId="{FB646842-0D2F-46B1-BB1D-AB2E017359DF}" type="pres">
      <dgm:prSet presAssocID="{CCD08B5C-955F-4409-B060-5A63FAB92E31}" presName="iconBgRect" presStyleLbl="bgShp" presStyleIdx="3" presStyleCnt="6"/>
      <dgm:spPr/>
    </dgm:pt>
    <dgm:pt modelId="{E5B45FC0-0FAF-420A-9504-E7DEA16A688D}" type="pres">
      <dgm:prSet presAssocID="{CCD08B5C-955F-4409-B060-5A63FAB92E3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mputer"/>
        </a:ext>
      </dgm:extLst>
    </dgm:pt>
    <dgm:pt modelId="{1BA1BA6D-1C28-41CD-97A8-8907FB67352E}" type="pres">
      <dgm:prSet presAssocID="{CCD08B5C-955F-4409-B060-5A63FAB92E31}" presName="spaceRect" presStyleCnt="0"/>
      <dgm:spPr/>
    </dgm:pt>
    <dgm:pt modelId="{54A44CED-3FCC-4816-9C9A-AD85A4271493}" type="pres">
      <dgm:prSet presAssocID="{CCD08B5C-955F-4409-B060-5A63FAB92E31}" presName="textRect" presStyleLbl="revTx" presStyleIdx="3" presStyleCnt="6">
        <dgm:presLayoutVars>
          <dgm:chMax val="1"/>
          <dgm:chPref val="1"/>
        </dgm:presLayoutVars>
      </dgm:prSet>
      <dgm:spPr/>
    </dgm:pt>
    <dgm:pt modelId="{19498365-6F7B-4543-B91F-6AFACBBDA34F}" type="pres">
      <dgm:prSet presAssocID="{46931167-D398-41F3-9FE7-180F796786F8}" presName="sibTrans" presStyleCnt="0"/>
      <dgm:spPr/>
    </dgm:pt>
    <dgm:pt modelId="{676C502D-AD52-4E09-AE2A-27461CE637F5}" type="pres">
      <dgm:prSet presAssocID="{A6112E1D-6076-496A-B70B-95555F8169BF}" presName="compNode" presStyleCnt="0"/>
      <dgm:spPr/>
    </dgm:pt>
    <dgm:pt modelId="{70001FB8-AF71-4653-B5C5-AA20B1292953}" type="pres">
      <dgm:prSet presAssocID="{A6112E1D-6076-496A-B70B-95555F8169BF}" presName="iconBgRect" presStyleLbl="bgShp" presStyleIdx="4" presStyleCnt="6"/>
      <dgm:spPr/>
    </dgm:pt>
    <dgm:pt modelId="{F99DAD58-4C21-4782-B6E5-45003A37CC0C}" type="pres">
      <dgm:prSet presAssocID="{A6112E1D-6076-496A-B70B-95555F8169B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ock"/>
        </a:ext>
      </dgm:extLst>
    </dgm:pt>
    <dgm:pt modelId="{0B47E3F9-3138-4694-B750-E85338EA0BA8}" type="pres">
      <dgm:prSet presAssocID="{A6112E1D-6076-496A-B70B-95555F8169BF}" presName="spaceRect" presStyleCnt="0"/>
      <dgm:spPr/>
    </dgm:pt>
    <dgm:pt modelId="{5651F7CD-8657-438D-ADF9-63686063E6DD}" type="pres">
      <dgm:prSet presAssocID="{A6112E1D-6076-496A-B70B-95555F8169BF}" presName="textRect" presStyleLbl="revTx" presStyleIdx="4" presStyleCnt="6">
        <dgm:presLayoutVars>
          <dgm:chMax val="1"/>
          <dgm:chPref val="1"/>
        </dgm:presLayoutVars>
      </dgm:prSet>
      <dgm:spPr/>
    </dgm:pt>
    <dgm:pt modelId="{D5958108-BB6B-4359-A74E-B2A8F431628E}" type="pres">
      <dgm:prSet presAssocID="{4D59D958-622B-4544-8E18-F9B24329BFA4}" presName="sibTrans" presStyleCnt="0"/>
      <dgm:spPr/>
    </dgm:pt>
    <dgm:pt modelId="{11389641-564A-4AA2-AFDA-1B9211628BE3}" type="pres">
      <dgm:prSet presAssocID="{EAB9E405-83DA-4147-AB21-064F2E781B08}" presName="compNode" presStyleCnt="0"/>
      <dgm:spPr/>
    </dgm:pt>
    <dgm:pt modelId="{38B12575-6F7E-4CE9-AC75-A8A407A910FA}" type="pres">
      <dgm:prSet presAssocID="{EAB9E405-83DA-4147-AB21-064F2E781B08}" presName="iconBgRect" presStyleLbl="bgShp" presStyleIdx="5" presStyleCnt="6"/>
      <dgm:spPr/>
    </dgm:pt>
    <dgm:pt modelId="{E5C22BAC-5B21-4234-A65A-BF8F25A704FD}" type="pres">
      <dgm:prSet presAssocID="{EAB9E405-83DA-4147-AB21-064F2E781B0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onitor"/>
        </a:ext>
      </dgm:extLst>
    </dgm:pt>
    <dgm:pt modelId="{A36DC474-2FEE-4722-9CB3-1D27B4C110AF}" type="pres">
      <dgm:prSet presAssocID="{EAB9E405-83DA-4147-AB21-064F2E781B08}" presName="spaceRect" presStyleCnt="0"/>
      <dgm:spPr/>
    </dgm:pt>
    <dgm:pt modelId="{65EEB57F-60EC-4975-BFA7-DACC7986F823}" type="pres">
      <dgm:prSet presAssocID="{EAB9E405-83DA-4147-AB21-064F2E781B08}" presName="textRect" presStyleLbl="revTx" presStyleIdx="5" presStyleCnt="6">
        <dgm:presLayoutVars>
          <dgm:chMax val="1"/>
          <dgm:chPref val="1"/>
        </dgm:presLayoutVars>
      </dgm:prSet>
      <dgm:spPr/>
    </dgm:pt>
  </dgm:ptLst>
  <dgm:cxnLst>
    <dgm:cxn modelId="{08419707-FD03-4484-A47C-792811142A73}" srcId="{59E1B058-91CA-45FB-9736-F5794BA1B884}" destId="{A6112E1D-6076-496A-B70B-95555F8169BF}" srcOrd="4" destOrd="0" parTransId="{705BB9A1-DDA5-4466-B94E-90A7F23FCBC6}" sibTransId="{4D59D958-622B-4544-8E18-F9B24329BFA4}"/>
    <dgm:cxn modelId="{2E0BD527-3A7A-4F55-8F0E-AB8EDF839862}" srcId="{59E1B058-91CA-45FB-9736-F5794BA1B884}" destId="{35324370-8534-4B3A-8D30-4D0C969FE030}" srcOrd="0" destOrd="0" parTransId="{DBA650E8-1B03-4FE5-8ED7-71325D4CAC93}" sibTransId="{8D8615F2-DDE4-4E13-AA2A-CC54F8CD20E2}"/>
    <dgm:cxn modelId="{358C6048-3EDD-4459-96C1-B2836491EB24}" type="presOf" srcId="{EAB9E405-83DA-4147-AB21-064F2E781B08}" destId="{65EEB57F-60EC-4975-BFA7-DACC7986F823}" srcOrd="0" destOrd="0" presId="urn:microsoft.com/office/officeart/2018/5/layout/IconCircleLabelList"/>
    <dgm:cxn modelId="{339FEC66-8884-4E59-9290-E1200942EE3D}" srcId="{59E1B058-91CA-45FB-9736-F5794BA1B884}" destId="{19FF1B9B-CDEF-4CED-90B5-7E9034ED3B41}" srcOrd="2" destOrd="0" parTransId="{0187F077-6DF4-4E7E-A132-AD2F43DCD9E4}" sibTransId="{E0ED18B9-EBF4-4509-A040-EEC1A08BD8D7}"/>
    <dgm:cxn modelId="{3D49F766-E8D0-444C-8BA5-E22506C17026}" srcId="{59E1B058-91CA-45FB-9736-F5794BA1B884}" destId="{55051F29-BE48-4955-BE02-5627B47498F1}" srcOrd="1" destOrd="0" parTransId="{71FF8E42-7320-4AB9-8BB3-738E5EE38BE1}" sibTransId="{A0B45817-5323-479F-9567-209D66BB41A6}"/>
    <dgm:cxn modelId="{539939D0-E16E-4862-840F-9B2A62CB881D}" type="presOf" srcId="{CCD08B5C-955F-4409-B060-5A63FAB92E31}" destId="{54A44CED-3FCC-4816-9C9A-AD85A4271493}" srcOrd="0" destOrd="0" presId="urn:microsoft.com/office/officeart/2018/5/layout/IconCircleLabelList"/>
    <dgm:cxn modelId="{6D8D8DD5-5A59-443B-AC04-4530369935F5}" type="presOf" srcId="{59E1B058-91CA-45FB-9736-F5794BA1B884}" destId="{43338F7C-EF53-42CE-B041-7C7C31014F9C}" srcOrd="0" destOrd="0" presId="urn:microsoft.com/office/officeart/2018/5/layout/IconCircleLabelList"/>
    <dgm:cxn modelId="{B54EC7DD-F7C5-4ABC-9073-1A7130590966}" type="presOf" srcId="{19FF1B9B-CDEF-4CED-90B5-7E9034ED3B41}" destId="{00D8EC27-44CA-40AF-8966-803029FB5E28}" srcOrd="0" destOrd="0" presId="urn:microsoft.com/office/officeart/2018/5/layout/IconCircleLabelList"/>
    <dgm:cxn modelId="{E2D76AE2-607F-4FD0-90A5-13FD0F7C51BF}" type="presOf" srcId="{55051F29-BE48-4955-BE02-5627B47498F1}" destId="{38E4B6A5-F9E5-4F7F-892C-5B3D080ECC94}" srcOrd="0" destOrd="0" presId="urn:microsoft.com/office/officeart/2018/5/layout/IconCircleLabelList"/>
    <dgm:cxn modelId="{C3605DEB-065B-4C49-A3DD-B985C21A7227}" type="presOf" srcId="{35324370-8534-4B3A-8D30-4D0C969FE030}" destId="{5A003F6B-8CF0-46B9-8096-6E27D08976DF}" srcOrd="0" destOrd="0" presId="urn:microsoft.com/office/officeart/2018/5/layout/IconCircleLabelList"/>
    <dgm:cxn modelId="{4FFE83EC-2345-48D7-8AA0-817CB3E925A0}" srcId="{59E1B058-91CA-45FB-9736-F5794BA1B884}" destId="{EAB9E405-83DA-4147-AB21-064F2E781B08}" srcOrd="5" destOrd="0" parTransId="{FC056AD7-499D-4F2D-B72C-CC48914B3940}" sibTransId="{90626D5D-419B-4E54-A0E5-B0C42A4C797F}"/>
    <dgm:cxn modelId="{EFFEB3F0-4BD0-460B-B29F-08DEBBCE6620}" type="presOf" srcId="{A6112E1D-6076-496A-B70B-95555F8169BF}" destId="{5651F7CD-8657-438D-ADF9-63686063E6DD}" srcOrd="0" destOrd="0" presId="urn:microsoft.com/office/officeart/2018/5/layout/IconCircleLabelList"/>
    <dgm:cxn modelId="{994F48F2-D00D-49C9-82D6-22690EE0788F}" srcId="{59E1B058-91CA-45FB-9736-F5794BA1B884}" destId="{CCD08B5C-955F-4409-B060-5A63FAB92E31}" srcOrd="3" destOrd="0" parTransId="{0FA35043-75A5-4853-9B80-1A9BB7762218}" sibTransId="{46931167-D398-41F3-9FE7-180F796786F8}"/>
    <dgm:cxn modelId="{1A3B48C7-208C-447C-B03A-8FFC3E6F0897}" type="presParOf" srcId="{43338F7C-EF53-42CE-B041-7C7C31014F9C}" destId="{702BFBAF-D8AE-4FCC-A194-7DEFB6DB103D}" srcOrd="0" destOrd="0" presId="urn:microsoft.com/office/officeart/2018/5/layout/IconCircleLabelList"/>
    <dgm:cxn modelId="{C824713D-C3B6-4332-AC03-4D5458EE9137}" type="presParOf" srcId="{702BFBAF-D8AE-4FCC-A194-7DEFB6DB103D}" destId="{D3B6F59C-A6AB-4009-A22B-7ECB02E04BC1}" srcOrd="0" destOrd="0" presId="urn:microsoft.com/office/officeart/2018/5/layout/IconCircleLabelList"/>
    <dgm:cxn modelId="{95D3CE17-FBA4-4D23-94F3-A295C304D099}" type="presParOf" srcId="{702BFBAF-D8AE-4FCC-A194-7DEFB6DB103D}" destId="{B9C2D591-0174-4836-95BA-15733B886300}" srcOrd="1" destOrd="0" presId="urn:microsoft.com/office/officeart/2018/5/layout/IconCircleLabelList"/>
    <dgm:cxn modelId="{80B422C1-D1AD-4C25-A250-0FFECC48A463}" type="presParOf" srcId="{702BFBAF-D8AE-4FCC-A194-7DEFB6DB103D}" destId="{92986C54-92F8-4A42-A7E5-04999B115DC5}" srcOrd="2" destOrd="0" presId="urn:microsoft.com/office/officeart/2018/5/layout/IconCircleLabelList"/>
    <dgm:cxn modelId="{F444944E-2DBC-4F8B-B7C3-BD4D21952A5B}" type="presParOf" srcId="{702BFBAF-D8AE-4FCC-A194-7DEFB6DB103D}" destId="{5A003F6B-8CF0-46B9-8096-6E27D08976DF}" srcOrd="3" destOrd="0" presId="urn:microsoft.com/office/officeart/2018/5/layout/IconCircleLabelList"/>
    <dgm:cxn modelId="{4331EB51-E591-46AB-833A-710E9DE1E6E6}" type="presParOf" srcId="{43338F7C-EF53-42CE-B041-7C7C31014F9C}" destId="{1D098BB2-1847-40AE-8B61-83E783D4CC6A}" srcOrd="1" destOrd="0" presId="urn:microsoft.com/office/officeart/2018/5/layout/IconCircleLabelList"/>
    <dgm:cxn modelId="{D8422AE0-2B29-4DC1-BC2E-BDB98E647B1E}" type="presParOf" srcId="{43338F7C-EF53-42CE-B041-7C7C31014F9C}" destId="{07191BC6-DC89-47A4-8844-4D4C7571CD37}" srcOrd="2" destOrd="0" presId="urn:microsoft.com/office/officeart/2018/5/layout/IconCircleLabelList"/>
    <dgm:cxn modelId="{D74F4555-7F36-4C54-AA61-D35703D5E5B2}" type="presParOf" srcId="{07191BC6-DC89-47A4-8844-4D4C7571CD37}" destId="{620ECE25-4A80-4871-80B7-E2BCE0806C20}" srcOrd="0" destOrd="0" presId="urn:microsoft.com/office/officeart/2018/5/layout/IconCircleLabelList"/>
    <dgm:cxn modelId="{ED3BFE5F-C81F-4863-840A-B0CD3194C6D0}" type="presParOf" srcId="{07191BC6-DC89-47A4-8844-4D4C7571CD37}" destId="{86544B17-692D-485C-8E39-45E414C7F02C}" srcOrd="1" destOrd="0" presId="urn:microsoft.com/office/officeart/2018/5/layout/IconCircleLabelList"/>
    <dgm:cxn modelId="{4E817EF3-B608-4F33-A31C-F320F5A736A4}" type="presParOf" srcId="{07191BC6-DC89-47A4-8844-4D4C7571CD37}" destId="{0C3F54F2-F243-462B-B77A-B727DA06FC4D}" srcOrd="2" destOrd="0" presId="urn:microsoft.com/office/officeart/2018/5/layout/IconCircleLabelList"/>
    <dgm:cxn modelId="{415B4305-A755-46FF-AAD4-9FB1307831AB}" type="presParOf" srcId="{07191BC6-DC89-47A4-8844-4D4C7571CD37}" destId="{38E4B6A5-F9E5-4F7F-892C-5B3D080ECC94}" srcOrd="3" destOrd="0" presId="urn:microsoft.com/office/officeart/2018/5/layout/IconCircleLabelList"/>
    <dgm:cxn modelId="{0AEF31E7-2576-4E84-B71F-60CAA3C236A6}" type="presParOf" srcId="{43338F7C-EF53-42CE-B041-7C7C31014F9C}" destId="{DB50B471-AD66-4452-80B2-3A23DB89E4A7}" srcOrd="3" destOrd="0" presId="urn:microsoft.com/office/officeart/2018/5/layout/IconCircleLabelList"/>
    <dgm:cxn modelId="{B836DBB7-895D-43B0-B042-F9D2C962149E}" type="presParOf" srcId="{43338F7C-EF53-42CE-B041-7C7C31014F9C}" destId="{EC8B66EF-C0EC-46FA-B37C-16DDFEA0EF76}" srcOrd="4" destOrd="0" presId="urn:microsoft.com/office/officeart/2018/5/layout/IconCircleLabelList"/>
    <dgm:cxn modelId="{3735E121-5545-4762-8193-D7987A8E3B21}" type="presParOf" srcId="{EC8B66EF-C0EC-46FA-B37C-16DDFEA0EF76}" destId="{69B48D76-7A7C-49C3-8342-BDA7A0AEF00D}" srcOrd="0" destOrd="0" presId="urn:microsoft.com/office/officeart/2018/5/layout/IconCircleLabelList"/>
    <dgm:cxn modelId="{C94864BC-4371-4EEA-849A-71C347763E21}" type="presParOf" srcId="{EC8B66EF-C0EC-46FA-B37C-16DDFEA0EF76}" destId="{EEEDD8AD-6C35-40B0-8192-2EFD898FB89B}" srcOrd="1" destOrd="0" presId="urn:microsoft.com/office/officeart/2018/5/layout/IconCircleLabelList"/>
    <dgm:cxn modelId="{4A3421E8-4CF5-44A8-8F01-FFA06F8BCD21}" type="presParOf" srcId="{EC8B66EF-C0EC-46FA-B37C-16DDFEA0EF76}" destId="{4C3332D4-14BB-4DFC-BD1F-81C5717F6A93}" srcOrd="2" destOrd="0" presId="urn:microsoft.com/office/officeart/2018/5/layout/IconCircleLabelList"/>
    <dgm:cxn modelId="{1CAFA444-633B-4D99-80CD-F477482BC766}" type="presParOf" srcId="{EC8B66EF-C0EC-46FA-B37C-16DDFEA0EF76}" destId="{00D8EC27-44CA-40AF-8966-803029FB5E28}" srcOrd="3" destOrd="0" presId="urn:microsoft.com/office/officeart/2018/5/layout/IconCircleLabelList"/>
    <dgm:cxn modelId="{3EC961C8-393D-4246-98DD-080CF147C613}" type="presParOf" srcId="{43338F7C-EF53-42CE-B041-7C7C31014F9C}" destId="{E2DD12FA-A208-4FF3-814B-DA02DE94540E}" srcOrd="5" destOrd="0" presId="urn:microsoft.com/office/officeart/2018/5/layout/IconCircleLabelList"/>
    <dgm:cxn modelId="{D6A46419-C664-49E3-86F3-6EC6DBB0EAAE}" type="presParOf" srcId="{43338F7C-EF53-42CE-B041-7C7C31014F9C}" destId="{0AD86617-C90E-42DA-BA65-3D1D4EBC9BDB}" srcOrd="6" destOrd="0" presId="urn:microsoft.com/office/officeart/2018/5/layout/IconCircleLabelList"/>
    <dgm:cxn modelId="{EFC0FC2F-D365-474F-B7D5-88D3462BE3F1}" type="presParOf" srcId="{0AD86617-C90E-42DA-BA65-3D1D4EBC9BDB}" destId="{FB646842-0D2F-46B1-BB1D-AB2E017359DF}" srcOrd="0" destOrd="0" presId="urn:microsoft.com/office/officeart/2018/5/layout/IconCircleLabelList"/>
    <dgm:cxn modelId="{FCF8EE85-0776-4483-B8B1-35FA8DB62024}" type="presParOf" srcId="{0AD86617-C90E-42DA-BA65-3D1D4EBC9BDB}" destId="{E5B45FC0-0FAF-420A-9504-E7DEA16A688D}" srcOrd="1" destOrd="0" presId="urn:microsoft.com/office/officeart/2018/5/layout/IconCircleLabelList"/>
    <dgm:cxn modelId="{F870B32C-BAF5-4937-A622-61E8214EAC0A}" type="presParOf" srcId="{0AD86617-C90E-42DA-BA65-3D1D4EBC9BDB}" destId="{1BA1BA6D-1C28-41CD-97A8-8907FB67352E}" srcOrd="2" destOrd="0" presId="urn:microsoft.com/office/officeart/2018/5/layout/IconCircleLabelList"/>
    <dgm:cxn modelId="{353839A5-2CD3-4B96-A312-D8DA93FFDCA5}" type="presParOf" srcId="{0AD86617-C90E-42DA-BA65-3D1D4EBC9BDB}" destId="{54A44CED-3FCC-4816-9C9A-AD85A4271493}" srcOrd="3" destOrd="0" presId="urn:microsoft.com/office/officeart/2018/5/layout/IconCircleLabelList"/>
    <dgm:cxn modelId="{FEF07B9B-F0FE-40A1-AA0D-733E06EEEF0D}" type="presParOf" srcId="{43338F7C-EF53-42CE-B041-7C7C31014F9C}" destId="{19498365-6F7B-4543-B91F-6AFACBBDA34F}" srcOrd="7" destOrd="0" presId="urn:microsoft.com/office/officeart/2018/5/layout/IconCircleLabelList"/>
    <dgm:cxn modelId="{9CAB017B-B152-49A2-9CC7-4380776D0EEC}" type="presParOf" srcId="{43338F7C-EF53-42CE-B041-7C7C31014F9C}" destId="{676C502D-AD52-4E09-AE2A-27461CE637F5}" srcOrd="8" destOrd="0" presId="urn:microsoft.com/office/officeart/2018/5/layout/IconCircleLabelList"/>
    <dgm:cxn modelId="{A345D967-F3FB-4DE2-8E90-F566B696FD13}" type="presParOf" srcId="{676C502D-AD52-4E09-AE2A-27461CE637F5}" destId="{70001FB8-AF71-4653-B5C5-AA20B1292953}" srcOrd="0" destOrd="0" presId="urn:microsoft.com/office/officeart/2018/5/layout/IconCircleLabelList"/>
    <dgm:cxn modelId="{C9045777-ADAF-4E12-9513-6460E25345F7}" type="presParOf" srcId="{676C502D-AD52-4E09-AE2A-27461CE637F5}" destId="{F99DAD58-4C21-4782-B6E5-45003A37CC0C}" srcOrd="1" destOrd="0" presId="urn:microsoft.com/office/officeart/2018/5/layout/IconCircleLabelList"/>
    <dgm:cxn modelId="{01FD7279-0661-446F-B519-A9BEBF8B91D7}" type="presParOf" srcId="{676C502D-AD52-4E09-AE2A-27461CE637F5}" destId="{0B47E3F9-3138-4694-B750-E85338EA0BA8}" srcOrd="2" destOrd="0" presId="urn:microsoft.com/office/officeart/2018/5/layout/IconCircleLabelList"/>
    <dgm:cxn modelId="{6ACA9F07-4238-462F-B151-F48880A12894}" type="presParOf" srcId="{676C502D-AD52-4E09-AE2A-27461CE637F5}" destId="{5651F7CD-8657-438D-ADF9-63686063E6DD}" srcOrd="3" destOrd="0" presId="urn:microsoft.com/office/officeart/2018/5/layout/IconCircleLabelList"/>
    <dgm:cxn modelId="{C94A5E45-46C8-48DD-8391-1505ECC07E56}" type="presParOf" srcId="{43338F7C-EF53-42CE-B041-7C7C31014F9C}" destId="{D5958108-BB6B-4359-A74E-B2A8F431628E}" srcOrd="9" destOrd="0" presId="urn:microsoft.com/office/officeart/2018/5/layout/IconCircleLabelList"/>
    <dgm:cxn modelId="{6708FCFE-6E5A-4B28-81F7-26164718E84A}" type="presParOf" srcId="{43338F7C-EF53-42CE-B041-7C7C31014F9C}" destId="{11389641-564A-4AA2-AFDA-1B9211628BE3}" srcOrd="10" destOrd="0" presId="urn:microsoft.com/office/officeart/2018/5/layout/IconCircleLabelList"/>
    <dgm:cxn modelId="{466C8E29-B38F-4293-9E29-9E77CC5B7636}" type="presParOf" srcId="{11389641-564A-4AA2-AFDA-1B9211628BE3}" destId="{38B12575-6F7E-4CE9-AC75-A8A407A910FA}" srcOrd="0" destOrd="0" presId="urn:microsoft.com/office/officeart/2018/5/layout/IconCircleLabelList"/>
    <dgm:cxn modelId="{3EF4E29E-2EFC-4C2D-A639-FE01122FE333}" type="presParOf" srcId="{11389641-564A-4AA2-AFDA-1B9211628BE3}" destId="{E5C22BAC-5B21-4234-A65A-BF8F25A704FD}" srcOrd="1" destOrd="0" presId="urn:microsoft.com/office/officeart/2018/5/layout/IconCircleLabelList"/>
    <dgm:cxn modelId="{CA067199-2D13-412B-949A-E5B592E13FB6}" type="presParOf" srcId="{11389641-564A-4AA2-AFDA-1B9211628BE3}" destId="{A36DC474-2FEE-4722-9CB3-1D27B4C110AF}" srcOrd="2" destOrd="0" presId="urn:microsoft.com/office/officeart/2018/5/layout/IconCircleLabelList"/>
    <dgm:cxn modelId="{9B865A9A-157A-429F-9876-939018AE4DC9}" type="presParOf" srcId="{11389641-564A-4AA2-AFDA-1B9211628BE3}" destId="{65EEB57F-60EC-4975-BFA7-DACC7986F823}"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6F59C-A6AB-4009-A22B-7ECB02E04BC1}">
      <dsp:nvSpPr>
        <dsp:cNvPr id="0" name=""/>
        <dsp:cNvSpPr/>
      </dsp:nvSpPr>
      <dsp:spPr>
        <a:xfrm>
          <a:off x="304805" y="305365"/>
          <a:ext cx="947882" cy="9478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2D591-0174-4836-95BA-15733B886300}">
      <dsp:nvSpPr>
        <dsp:cNvPr id="0" name=""/>
        <dsp:cNvSpPr/>
      </dsp:nvSpPr>
      <dsp:spPr>
        <a:xfrm>
          <a:off x="506813" y="507373"/>
          <a:ext cx="543867" cy="543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003F6B-8CF0-46B9-8096-6E27D08976DF}">
      <dsp:nvSpPr>
        <dsp:cNvPr id="0" name=""/>
        <dsp:cNvSpPr/>
      </dsp:nvSpPr>
      <dsp:spPr>
        <a:xfrm>
          <a:off x="1793" y="1548490"/>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Edge framework that runs on confined devices (i.e. Raspberry Pi)</a:t>
          </a:r>
          <a:endParaRPr lang="en-US" sz="1100" kern="1200" dirty="0"/>
        </a:p>
      </dsp:txBody>
      <dsp:txXfrm>
        <a:off x="1793" y="1548490"/>
        <a:ext cx="1553906" cy="621562"/>
      </dsp:txXfrm>
    </dsp:sp>
    <dsp:sp modelId="{620ECE25-4A80-4871-80B7-E2BCE0806C20}">
      <dsp:nvSpPr>
        <dsp:cNvPr id="0" name=""/>
        <dsp:cNvSpPr/>
      </dsp:nvSpPr>
      <dsp:spPr>
        <a:xfrm>
          <a:off x="2130645" y="305365"/>
          <a:ext cx="947882" cy="9478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544B17-692D-485C-8E39-45E414C7F02C}">
      <dsp:nvSpPr>
        <dsp:cNvPr id="0" name=""/>
        <dsp:cNvSpPr/>
      </dsp:nvSpPr>
      <dsp:spPr>
        <a:xfrm>
          <a:off x="2332652" y="507373"/>
          <a:ext cx="543867" cy="543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E4B6A5-F9E5-4F7F-892C-5B3D080ECC94}">
      <dsp:nvSpPr>
        <dsp:cNvPr id="0" name=""/>
        <dsp:cNvSpPr/>
      </dsp:nvSpPr>
      <dsp:spPr>
        <a:xfrm>
          <a:off x="1827633" y="1548490"/>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Kura-Wires allows users to visually program data flows</a:t>
          </a:r>
          <a:endParaRPr lang="en-US" sz="1100" kern="1200" dirty="0"/>
        </a:p>
      </dsp:txBody>
      <dsp:txXfrm>
        <a:off x="1827633" y="1548490"/>
        <a:ext cx="1553906" cy="621562"/>
      </dsp:txXfrm>
    </dsp:sp>
    <dsp:sp modelId="{69B48D76-7A7C-49C3-8342-BDA7A0AEF00D}">
      <dsp:nvSpPr>
        <dsp:cNvPr id="0" name=""/>
        <dsp:cNvSpPr/>
      </dsp:nvSpPr>
      <dsp:spPr>
        <a:xfrm>
          <a:off x="3956484" y="305365"/>
          <a:ext cx="947882" cy="9478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EDD8AD-6C35-40B0-8192-2EFD898FB89B}">
      <dsp:nvSpPr>
        <dsp:cNvPr id="0" name=""/>
        <dsp:cNvSpPr/>
      </dsp:nvSpPr>
      <dsp:spPr>
        <a:xfrm>
          <a:off x="4158492" y="507373"/>
          <a:ext cx="543867" cy="543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8EC27-44CA-40AF-8966-803029FB5E28}">
      <dsp:nvSpPr>
        <dsp:cNvPr id="0" name=""/>
        <dsp:cNvSpPr/>
      </dsp:nvSpPr>
      <dsp:spPr>
        <a:xfrm>
          <a:off x="3653473" y="1548490"/>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Orchestrates containers</a:t>
          </a:r>
          <a:endParaRPr lang="en-US" sz="1100" kern="1200" dirty="0"/>
        </a:p>
      </dsp:txBody>
      <dsp:txXfrm>
        <a:off x="3653473" y="1548490"/>
        <a:ext cx="1553906" cy="621562"/>
      </dsp:txXfrm>
    </dsp:sp>
    <dsp:sp modelId="{FB646842-0D2F-46B1-BB1D-AB2E017359DF}">
      <dsp:nvSpPr>
        <dsp:cNvPr id="0" name=""/>
        <dsp:cNvSpPr/>
      </dsp:nvSpPr>
      <dsp:spPr>
        <a:xfrm>
          <a:off x="304805" y="2558529"/>
          <a:ext cx="947882" cy="9478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B45FC0-0FAF-420A-9504-E7DEA16A688D}">
      <dsp:nvSpPr>
        <dsp:cNvPr id="0" name=""/>
        <dsp:cNvSpPr/>
      </dsp:nvSpPr>
      <dsp:spPr>
        <a:xfrm>
          <a:off x="506813" y="2760537"/>
          <a:ext cx="543867" cy="5438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A44CED-3FCC-4816-9C9A-AD85A4271493}">
      <dsp:nvSpPr>
        <dsp:cNvPr id="0" name=""/>
        <dsp:cNvSpPr/>
      </dsp:nvSpPr>
      <dsp:spPr>
        <a:xfrm>
          <a:off x="1793" y="3801654"/>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Sends &amp; Accepts MQTT data streams</a:t>
          </a:r>
          <a:endParaRPr lang="en-US" sz="1100" kern="1200" dirty="0"/>
        </a:p>
      </dsp:txBody>
      <dsp:txXfrm>
        <a:off x="1793" y="3801654"/>
        <a:ext cx="1553906" cy="621562"/>
      </dsp:txXfrm>
    </dsp:sp>
    <dsp:sp modelId="{70001FB8-AF71-4653-B5C5-AA20B1292953}">
      <dsp:nvSpPr>
        <dsp:cNvPr id="0" name=""/>
        <dsp:cNvSpPr/>
      </dsp:nvSpPr>
      <dsp:spPr>
        <a:xfrm>
          <a:off x="2130645" y="2558529"/>
          <a:ext cx="947882" cy="9478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9DAD58-4C21-4782-B6E5-45003A37CC0C}">
      <dsp:nvSpPr>
        <dsp:cNvPr id="0" name=""/>
        <dsp:cNvSpPr/>
      </dsp:nvSpPr>
      <dsp:spPr>
        <a:xfrm>
          <a:off x="2332652" y="2760537"/>
          <a:ext cx="543867" cy="5438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1F7CD-8657-438D-ADF9-63686063E6DD}">
      <dsp:nvSpPr>
        <dsp:cNvPr id="0" name=""/>
        <dsp:cNvSpPr/>
      </dsp:nvSpPr>
      <dsp:spPr>
        <a:xfrm>
          <a:off x="1827633" y="3801654"/>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Safely stores configurations &amp; secrets</a:t>
          </a:r>
          <a:endParaRPr lang="en-US" sz="1100" kern="1200" dirty="0"/>
        </a:p>
      </dsp:txBody>
      <dsp:txXfrm>
        <a:off x="1827633" y="3801654"/>
        <a:ext cx="1553906" cy="621562"/>
      </dsp:txXfrm>
    </dsp:sp>
    <dsp:sp modelId="{38B12575-6F7E-4CE9-AC75-A8A407A910FA}">
      <dsp:nvSpPr>
        <dsp:cNvPr id="0" name=""/>
        <dsp:cNvSpPr/>
      </dsp:nvSpPr>
      <dsp:spPr>
        <a:xfrm>
          <a:off x="3956484" y="2558529"/>
          <a:ext cx="947882" cy="9478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22BAC-5B21-4234-A65A-BF8F25A704FD}">
      <dsp:nvSpPr>
        <dsp:cNvPr id="0" name=""/>
        <dsp:cNvSpPr/>
      </dsp:nvSpPr>
      <dsp:spPr>
        <a:xfrm>
          <a:off x="4158492" y="2760537"/>
          <a:ext cx="543867" cy="5438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EEB57F-60EC-4975-BFA7-DACC7986F823}">
      <dsp:nvSpPr>
        <dsp:cNvPr id="0" name=""/>
        <dsp:cNvSpPr/>
      </dsp:nvSpPr>
      <dsp:spPr>
        <a:xfrm>
          <a:off x="3653473" y="3801654"/>
          <a:ext cx="1553906" cy="621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User friendly web accessible UI</a:t>
          </a:r>
          <a:endParaRPr lang="en-US" sz="1100" kern="1200" dirty="0"/>
        </a:p>
      </dsp:txBody>
      <dsp:txXfrm>
        <a:off x="3653473" y="3801654"/>
        <a:ext cx="1553906" cy="62156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66E69-18A3-BB41-BC2A-040CBCEC8300}" type="slidenum">
              <a:rPr lang="en-US" smtClean="0"/>
              <a:t>14</a:t>
            </a:fld>
            <a:endParaRPr lang="en-US"/>
          </a:p>
        </p:txBody>
      </p:sp>
    </p:spTree>
    <p:extLst>
      <p:ext uri="{BB962C8B-B14F-4D97-AF65-F5344CB8AC3E}">
        <p14:creationId xmlns:p14="http://schemas.microsoft.com/office/powerpoint/2010/main" val="325317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FA832-56CD-491E-8BCF-07501DFC27D7}" type="slidenum">
              <a:rPr lang="en-KY" smtClean="0"/>
              <a:t>15</a:t>
            </a:fld>
            <a:endParaRPr lang="en-KY"/>
          </a:p>
        </p:txBody>
      </p:sp>
    </p:spTree>
    <p:extLst>
      <p:ext uri="{BB962C8B-B14F-4D97-AF65-F5344CB8AC3E}">
        <p14:creationId xmlns:p14="http://schemas.microsoft.com/office/powerpoint/2010/main" val="3884086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66E69-18A3-BB41-BC2A-040CBCEC8300}" type="slidenum">
              <a:rPr lang="en-US" smtClean="0"/>
              <a:t>17</a:t>
            </a:fld>
            <a:endParaRPr lang="en-US"/>
          </a:p>
        </p:txBody>
      </p:sp>
    </p:spTree>
    <p:extLst>
      <p:ext uri="{BB962C8B-B14F-4D97-AF65-F5344CB8AC3E}">
        <p14:creationId xmlns:p14="http://schemas.microsoft.com/office/powerpoint/2010/main" val="3761153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66E69-18A3-BB41-BC2A-040CBCEC8300}" type="slidenum">
              <a:rPr lang="en-US" smtClean="0"/>
              <a:t>18</a:t>
            </a:fld>
            <a:endParaRPr lang="en-US"/>
          </a:p>
        </p:txBody>
      </p:sp>
    </p:spTree>
    <p:extLst>
      <p:ext uri="{BB962C8B-B14F-4D97-AF65-F5344CB8AC3E}">
        <p14:creationId xmlns:p14="http://schemas.microsoft.com/office/powerpoint/2010/main" val="153777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KY" dirty="0"/>
          </a:p>
        </p:txBody>
      </p:sp>
      <p:sp>
        <p:nvSpPr>
          <p:cNvPr id="4" name="Slide Number Placeholder 3"/>
          <p:cNvSpPr>
            <a:spLocks noGrp="1"/>
          </p:cNvSpPr>
          <p:nvPr>
            <p:ph type="sldNum" sz="quarter" idx="5"/>
          </p:nvPr>
        </p:nvSpPr>
        <p:spPr/>
        <p:txBody>
          <a:bodyPr/>
          <a:lstStyle/>
          <a:p>
            <a:fld id="{EC4FA832-56CD-491E-8BCF-07501DFC27D7}" type="slidenum">
              <a:rPr lang="en-KY" smtClean="0"/>
              <a:t>19</a:t>
            </a:fld>
            <a:endParaRPr lang="en-KY"/>
          </a:p>
        </p:txBody>
      </p:sp>
    </p:spTree>
    <p:extLst>
      <p:ext uri="{BB962C8B-B14F-4D97-AF65-F5344CB8AC3E}">
        <p14:creationId xmlns:p14="http://schemas.microsoft.com/office/powerpoint/2010/main" val="3626705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Anomoly</a:t>
            </a:r>
            <a:r>
              <a:rPr lang="en-US" dirty="0"/>
              <a:t> Detection</a:t>
            </a:r>
          </a:p>
        </p:txBody>
      </p:sp>
    </p:spTree>
    <p:extLst>
      <p:ext uri="{BB962C8B-B14F-4D97-AF65-F5344CB8AC3E}">
        <p14:creationId xmlns:p14="http://schemas.microsoft.com/office/powerpoint/2010/main" val="1192749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5467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generally think of systems designed to gather data.</a:t>
            </a:r>
          </a:p>
          <a:p>
            <a:r>
              <a:rPr lang="en-US" dirty="0"/>
              <a:t>These tiny computers are the left, would be connected to sensors in the field which gather data about the physical world. </a:t>
            </a:r>
          </a:p>
          <a:p>
            <a:pPr lvl="1"/>
            <a:r>
              <a:rPr lang="en-US" dirty="0"/>
              <a:t>This can be Things like temperature sensors, to PLC’s</a:t>
            </a:r>
          </a:p>
          <a:p>
            <a:pPr lvl="1"/>
            <a:endParaRPr lang="en-US" dirty="0"/>
          </a:p>
          <a:p>
            <a:pPr lvl="0"/>
            <a:r>
              <a:rPr lang="en-US" dirty="0"/>
              <a:t>These tiny computer are then connected to medium sized ‘Edge Computer’. Edge computers act as a gateway between the IoT and the Cloud.</a:t>
            </a:r>
          </a:p>
          <a:p>
            <a:pPr lvl="0"/>
            <a:r>
              <a:rPr lang="en-US" dirty="0"/>
              <a:t>Edge computers, are can be a lot more powerful then IoT computers, and can do things like process and aggregate the data from many </a:t>
            </a:r>
            <a:r>
              <a:rPr lang="en-US" dirty="0" err="1"/>
              <a:t>Iot</a:t>
            </a:r>
            <a:r>
              <a:rPr lang="en-US" dirty="0"/>
              <a:t> devices. They can also decide which data is important to send upwards to the cloud. As you will see today, this only scratches the surface of what is Possible on the edge.</a:t>
            </a:r>
          </a:p>
          <a:p>
            <a:pPr lvl="0"/>
            <a:endParaRPr lang="en-US" dirty="0"/>
          </a:p>
          <a:p>
            <a:pPr lvl="0"/>
            <a:r>
              <a:rPr lang="en-US" dirty="0"/>
              <a:t>Finally the right we have large powerful data center computers or Cloud computers act as the main aggregation point for all downstream devices. Cloud server can act as both a central point for management, and data access.</a:t>
            </a:r>
          </a:p>
          <a:p>
            <a:pPr lvl="0"/>
            <a:endParaRPr lang="en-US" dirty="0"/>
          </a:p>
        </p:txBody>
      </p:sp>
    </p:spTree>
    <p:extLst>
      <p:ext uri="{BB962C8B-B14F-4D97-AF65-F5344CB8AC3E}">
        <p14:creationId xmlns:p14="http://schemas.microsoft.com/office/powerpoint/2010/main" val="324503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KY" dirty="0"/>
          </a:p>
        </p:txBody>
      </p:sp>
      <p:sp>
        <p:nvSpPr>
          <p:cNvPr id="4" name="Slide Number Placeholder 3"/>
          <p:cNvSpPr>
            <a:spLocks noGrp="1"/>
          </p:cNvSpPr>
          <p:nvPr>
            <p:ph type="sldNum" sz="quarter" idx="5"/>
          </p:nvPr>
        </p:nvSpPr>
        <p:spPr/>
        <p:txBody>
          <a:bodyPr/>
          <a:lstStyle/>
          <a:p>
            <a:fld id="{EC4FA832-56CD-491E-8BCF-07501DFC27D7}" type="slidenum">
              <a:rPr lang="en-KY" smtClean="0"/>
              <a:t>5</a:t>
            </a:fld>
            <a:endParaRPr lang="en-KY"/>
          </a:p>
        </p:txBody>
      </p:sp>
    </p:spTree>
    <p:extLst>
      <p:ext uri="{BB962C8B-B14F-4D97-AF65-F5344CB8AC3E}">
        <p14:creationId xmlns:p14="http://schemas.microsoft.com/office/powerpoint/2010/main" val="4010184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KY" dirty="0"/>
          </a:p>
        </p:txBody>
      </p:sp>
      <p:sp>
        <p:nvSpPr>
          <p:cNvPr id="4" name="Slide Number Placeholder 3"/>
          <p:cNvSpPr>
            <a:spLocks noGrp="1"/>
          </p:cNvSpPr>
          <p:nvPr>
            <p:ph type="sldNum" sz="quarter" idx="5"/>
          </p:nvPr>
        </p:nvSpPr>
        <p:spPr/>
        <p:txBody>
          <a:bodyPr/>
          <a:lstStyle/>
          <a:p>
            <a:fld id="{EC4FA832-56CD-491E-8BCF-07501DFC27D7}" type="slidenum">
              <a:rPr lang="en-KY" smtClean="0"/>
              <a:t>6</a:t>
            </a:fld>
            <a:endParaRPr lang="en-KY"/>
          </a:p>
        </p:txBody>
      </p:sp>
    </p:spTree>
    <p:extLst>
      <p:ext uri="{BB962C8B-B14F-4D97-AF65-F5344CB8AC3E}">
        <p14:creationId xmlns:p14="http://schemas.microsoft.com/office/powerpoint/2010/main" val="1580429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Eclipse Kura is a software framework that runs on your edge that implements and simplifies the basics needed to get an Edge deployment running. Out of the box, Kura handles communication to </a:t>
            </a:r>
            <a:r>
              <a:rPr lang="en-US" dirty="0" err="1"/>
              <a:t>Iot</a:t>
            </a:r>
            <a:r>
              <a:rPr lang="en-US" dirty="0"/>
              <a:t> devices using various protocols such as MQTT.</a:t>
            </a:r>
            <a:endParaRPr lang="en-KY" dirty="0"/>
          </a:p>
        </p:txBody>
      </p:sp>
      <p:sp>
        <p:nvSpPr>
          <p:cNvPr id="4" name="Slide Number Placeholder 3"/>
          <p:cNvSpPr>
            <a:spLocks noGrp="1"/>
          </p:cNvSpPr>
          <p:nvPr>
            <p:ph type="sldNum" sz="quarter" idx="5"/>
          </p:nvPr>
        </p:nvSpPr>
        <p:spPr/>
        <p:txBody>
          <a:bodyPr/>
          <a:lstStyle/>
          <a:p>
            <a:fld id="{EC4FA832-56CD-491E-8BCF-07501DFC27D7}" type="slidenum">
              <a:rPr lang="en-KY" smtClean="0"/>
              <a:t>7</a:t>
            </a:fld>
            <a:endParaRPr lang="en-KY"/>
          </a:p>
        </p:txBody>
      </p:sp>
    </p:spTree>
    <p:extLst>
      <p:ext uri="{BB962C8B-B14F-4D97-AF65-F5344CB8AC3E}">
        <p14:creationId xmlns:p14="http://schemas.microsoft.com/office/powerpoint/2010/main" val="2110413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Wire graph makes it Easier</a:t>
            </a:r>
          </a:p>
        </p:txBody>
      </p:sp>
    </p:spTree>
    <p:extLst>
      <p:ext uri="{BB962C8B-B14F-4D97-AF65-F5344CB8AC3E}">
        <p14:creationId xmlns:p14="http://schemas.microsoft.com/office/powerpoint/2010/main" val="3467241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FA832-56CD-491E-8BCF-07501DFC27D7}" type="slidenum">
              <a:rPr lang="en-KY" smtClean="0"/>
              <a:t>10</a:t>
            </a:fld>
            <a:endParaRPr lang="en-KY"/>
          </a:p>
        </p:txBody>
      </p:sp>
    </p:spTree>
    <p:extLst>
      <p:ext uri="{BB962C8B-B14F-4D97-AF65-F5344CB8AC3E}">
        <p14:creationId xmlns:p14="http://schemas.microsoft.com/office/powerpoint/2010/main" val="3803447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KY" dirty="0"/>
          </a:p>
        </p:txBody>
      </p:sp>
      <p:sp>
        <p:nvSpPr>
          <p:cNvPr id="4" name="Slide Number Placeholder 3"/>
          <p:cNvSpPr>
            <a:spLocks noGrp="1"/>
          </p:cNvSpPr>
          <p:nvPr>
            <p:ph type="sldNum" sz="quarter" idx="5"/>
          </p:nvPr>
        </p:nvSpPr>
        <p:spPr/>
        <p:txBody>
          <a:bodyPr/>
          <a:lstStyle/>
          <a:p>
            <a:fld id="{EC4FA832-56CD-491E-8BCF-07501DFC27D7}" type="slidenum">
              <a:rPr lang="en-KY" smtClean="0"/>
              <a:t>12</a:t>
            </a:fld>
            <a:endParaRPr lang="en-KY"/>
          </a:p>
        </p:txBody>
      </p:sp>
    </p:spTree>
    <p:extLst>
      <p:ext uri="{BB962C8B-B14F-4D97-AF65-F5344CB8AC3E}">
        <p14:creationId xmlns:p14="http://schemas.microsoft.com/office/powerpoint/2010/main" val="502909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FA832-56CD-491E-8BCF-07501DFC27D7}" type="slidenum">
              <a:rPr lang="en-KY" smtClean="0"/>
              <a:t>13</a:t>
            </a:fld>
            <a:endParaRPr lang="en-KY"/>
          </a:p>
        </p:txBody>
      </p:sp>
    </p:spTree>
    <p:extLst>
      <p:ext uri="{BB962C8B-B14F-4D97-AF65-F5344CB8AC3E}">
        <p14:creationId xmlns:p14="http://schemas.microsoft.com/office/powerpoint/2010/main" val="1470367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Roboto Medium"/>
              <a:buNone/>
              <a:defRPr sz="5200">
                <a:latin typeface="Roboto Medium"/>
                <a:ea typeface="Roboto Medium"/>
                <a:cs typeface="Roboto Medium"/>
                <a:sym typeface="Roboto Medium"/>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696325" y="4844050"/>
            <a:ext cx="295200" cy="223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pic>
        <p:nvPicPr>
          <p:cNvPr id="14" name="Google Shape;14;p2"/>
          <p:cNvPicPr preferRelativeResize="0"/>
          <p:nvPr/>
        </p:nvPicPr>
        <p:blipFill rotWithShape="1">
          <a:blip r:embed="rId2">
            <a:alphaModFix/>
          </a:blip>
          <a:srcRect/>
          <a:stretch/>
        </p:blipFill>
        <p:spPr>
          <a:xfrm>
            <a:off x="0" y="4"/>
            <a:ext cx="9144000" cy="5143500"/>
          </a:xfrm>
          <a:prstGeom prst="rect">
            <a:avLst/>
          </a:prstGeom>
          <a:noFill/>
          <a:ln>
            <a:noFill/>
          </a:ln>
        </p:spPr>
      </p:pic>
      <p:sp>
        <p:nvSpPr>
          <p:cNvPr id="15" name="Google Shape;15;p2"/>
          <p:cNvSpPr/>
          <p:nvPr/>
        </p:nvSpPr>
        <p:spPr>
          <a:xfrm>
            <a:off x="0" y="1914525"/>
            <a:ext cx="9153600" cy="1712100"/>
          </a:xfrm>
          <a:prstGeom prst="rect">
            <a:avLst/>
          </a:prstGeom>
          <a:solidFill>
            <a:srgbClr val="F895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2"/>
          <p:cNvPicPr preferRelativeResize="0"/>
          <p:nvPr/>
        </p:nvPicPr>
        <p:blipFill rotWithShape="1">
          <a:blip r:embed="rId3">
            <a:alphaModFix/>
          </a:blip>
          <a:srcRect/>
          <a:stretch/>
        </p:blipFill>
        <p:spPr>
          <a:xfrm>
            <a:off x="2859913" y="571027"/>
            <a:ext cx="3424174" cy="103326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3"/>
          <p:cNvSpPr txBox="1">
            <a:spLocks noGrp="1"/>
          </p:cNvSpPr>
          <p:nvPr>
            <p:ph type="sldNum" idx="12"/>
          </p:nvPr>
        </p:nvSpPr>
        <p:spPr>
          <a:xfrm>
            <a:off x="8620125" y="4844050"/>
            <a:ext cx="295200" cy="223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 section 2">
  <p:cSld name="MAIN_POINT_1">
    <p:spTree>
      <p:nvGrpSpPr>
        <p:cNvPr id="1"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t="39" b="38"/>
          <a:stretch/>
        </p:blipFill>
        <p:spPr>
          <a:xfrm>
            <a:off x="6775" y="-7625"/>
            <a:ext cx="9143996" cy="5143501"/>
          </a:xfrm>
          <a:prstGeom prst="rect">
            <a:avLst/>
          </a:prstGeom>
          <a:noFill/>
          <a:ln>
            <a:noFill/>
          </a:ln>
        </p:spPr>
      </p:pic>
      <p:sp>
        <p:nvSpPr>
          <p:cNvPr id="30" name="Google Shape;30;p5"/>
          <p:cNvSpPr/>
          <p:nvPr/>
        </p:nvSpPr>
        <p:spPr>
          <a:xfrm>
            <a:off x="6775" y="-7625"/>
            <a:ext cx="9144000" cy="5143500"/>
          </a:xfrm>
          <a:prstGeom prst="rect">
            <a:avLst/>
          </a:prstGeom>
          <a:solidFill>
            <a:srgbClr val="000000">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
          <p:cNvSpPr txBox="1">
            <a:spLocks noGrp="1"/>
          </p:cNvSpPr>
          <p:nvPr>
            <p:ph type="sldNum" idx="12"/>
          </p:nvPr>
        </p:nvSpPr>
        <p:spPr>
          <a:xfrm>
            <a:off x="8696325" y="4844050"/>
            <a:ext cx="295200" cy="223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5"/>
          <p:cNvSpPr/>
          <p:nvPr/>
        </p:nvSpPr>
        <p:spPr>
          <a:xfrm>
            <a:off x="0" y="1584275"/>
            <a:ext cx="9153600" cy="912600"/>
          </a:xfrm>
          <a:prstGeom prst="rect">
            <a:avLst/>
          </a:prstGeom>
          <a:solidFill>
            <a:srgbClr val="F895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txBox="1">
            <a:spLocks noGrp="1"/>
          </p:cNvSpPr>
          <p:nvPr>
            <p:ph type="title"/>
          </p:nvPr>
        </p:nvSpPr>
        <p:spPr>
          <a:xfrm>
            <a:off x="261650" y="1696525"/>
            <a:ext cx="8610300" cy="68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800"/>
              <a:buNone/>
              <a:defRPr>
                <a:solidFill>
                  <a:srgbClr val="FFFFFF"/>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pic>
        <p:nvPicPr>
          <p:cNvPr id="34" name="Google Shape;34;p5"/>
          <p:cNvPicPr preferRelativeResize="0"/>
          <p:nvPr/>
        </p:nvPicPr>
        <p:blipFill rotWithShape="1">
          <a:blip r:embed="rId3">
            <a:alphaModFix/>
          </a:blip>
          <a:srcRect/>
          <a:stretch/>
        </p:blipFill>
        <p:spPr>
          <a:xfrm>
            <a:off x="331925" y="4588193"/>
            <a:ext cx="847923" cy="25586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 section 4">
  <p:cSld name="MAIN_POINT_1_1_1">
    <p:spTree>
      <p:nvGrpSpPr>
        <p:cNvPr id="1" name="Shape 42"/>
        <p:cNvGrpSpPr/>
        <p:nvPr/>
      </p:nvGrpSpPr>
      <p:grpSpPr>
        <a:xfrm>
          <a:off x="0" y="0"/>
          <a:ext cx="0" cy="0"/>
          <a:chOff x="0" y="0"/>
          <a:chExt cx="0" cy="0"/>
        </a:xfrm>
      </p:grpSpPr>
      <p:pic>
        <p:nvPicPr>
          <p:cNvPr id="43" name="Google Shape;43;p7"/>
          <p:cNvPicPr preferRelativeResize="0"/>
          <p:nvPr/>
        </p:nvPicPr>
        <p:blipFill rotWithShape="1">
          <a:blip r:embed="rId2">
            <a:alphaModFix/>
          </a:blip>
          <a:srcRect t="69" b="78"/>
          <a:stretch/>
        </p:blipFill>
        <p:spPr>
          <a:xfrm>
            <a:off x="0" y="-7625"/>
            <a:ext cx="9144000" cy="5143500"/>
          </a:xfrm>
          <a:prstGeom prst="rect">
            <a:avLst/>
          </a:prstGeom>
          <a:noFill/>
          <a:ln>
            <a:noFill/>
          </a:ln>
        </p:spPr>
      </p:pic>
      <p:sp>
        <p:nvSpPr>
          <p:cNvPr id="44" name="Google Shape;44;p7"/>
          <p:cNvSpPr/>
          <p:nvPr/>
        </p:nvSpPr>
        <p:spPr>
          <a:xfrm>
            <a:off x="0" y="-7625"/>
            <a:ext cx="9144000" cy="5143500"/>
          </a:xfrm>
          <a:prstGeom prst="rect">
            <a:avLst/>
          </a:prstGeom>
          <a:solidFill>
            <a:srgbClr val="000000">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7"/>
          <p:cNvSpPr txBox="1">
            <a:spLocks noGrp="1"/>
          </p:cNvSpPr>
          <p:nvPr>
            <p:ph type="sldNum" idx="12"/>
          </p:nvPr>
        </p:nvSpPr>
        <p:spPr>
          <a:xfrm>
            <a:off x="8696325" y="4844050"/>
            <a:ext cx="295200" cy="223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46" name="Google Shape;46;p7"/>
          <p:cNvSpPr/>
          <p:nvPr/>
        </p:nvSpPr>
        <p:spPr>
          <a:xfrm>
            <a:off x="0" y="1584275"/>
            <a:ext cx="9153600" cy="912600"/>
          </a:xfrm>
          <a:prstGeom prst="rect">
            <a:avLst/>
          </a:prstGeom>
          <a:solidFill>
            <a:srgbClr val="F895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7"/>
          <p:cNvSpPr txBox="1">
            <a:spLocks noGrp="1"/>
          </p:cNvSpPr>
          <p:nvPr>
            <p:ph type="title"/>
          </p:nvPr>
        </p:nvSpPr>
        <p:spPr>
          <a:xfrm>
            <a:off x="261650" y="1696525"/>
            <a:ext cx="8610300" cy="68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800"/>
              <a:buNone/>
              <a:defRPr>
                <a:solidFill>
                  <a:srgbClr val="FFFFFF"/>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pic>
        <p:nvPicPr>
          <p:cNvPr id="48" name="Google Shape;48;p7"/>
          <p:cNvPicPr preferRelativeResize="0"/>
          <p:nvPr/>
        </p:nvPicPr>
        <p:blipFill rotWithShape="1">
          <a:blip r:embed="rId3">
            <a:alphaModFix/>
          </a:blip>
          <a:srcRect/>
          <a:stretch/>
        </p:blipFill>
        <p:spPr>
          <a:xfrm>
            <a:off x="331925" y="4588193"/>
            <a:ext cx="847923" cy="2558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 You Slide"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8696325" y="4844050"/>
            <a:ext cx="295200" cy="223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pic>
        <p:nvPicPr>
          <p:cNvPr id="51" name="Google Shape;51;p8"/>
          <p:cNvPicPr preferRelativeResize="0"/>
          <p:nvPr/>
        </p:nvPicPr>
        <p:blipFill rotWithShape="1">
          <a:blip r:embed="rId2">
            <a:alphaModFix/>
          </a:blip>
          <a:srcRect/>
          <a:stretch/>
        </p:blipFill>
        <p:spPr>
          <a:xfrm>
            <a:off x="0" y="4"/>
            <a:ext cx="9144000" cy="5143500"/>
          </a:xfrm>
          <a:prstGeom prst="rect">
            <a:avLst/>
          </a:prstGeom>
          <a:noFill/>
          <a:ln>
            <a:noFill/>
          </a:ln>
        </p:spPr>
      </p:pic>
      <p:sp>
        <p:nvSpPr>
          <p:cNvPr id="52" name="Google Shape;52;p8"/>
          <p:cNvSpPr txBox="1">
            <a:spLocks noGrp="1"/>
          </p:cNvSpPr>
          <p:nvPr>
            <p:ph type="title"/>
          </p:nvPr>
        </p:nvSpPr>
        <p:spPr>
          <a:xfrm>
            <a:off x="311700" y="11602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53" name="Google Shape;53;p8"/>
          <p:cNvPicPr preferRelativeResize="0"/>
          <p:nvPr/>
        </p:nvPicPr>
        <p:blipFill rotWithShape="1">
          <a:blip r:embed="rId3">
            <a:alphaModFix/>
          </a:blip>
          <a:srcRect/>
          <a:stretch/>
        </p:blipFill>
        <p:spPr>
          <a:xfrm>
            <a:off x="3031900" y="3552149"/>
            <a:ext cx="3080177" cy="9294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9"/>
          <p:cNvSpPr txBox="1">
            <a:spLocks noGrp="1"/>
          </p:cNvSpPr>
          <p:nvPr>
            <p:ph type="sldNum" idx="12"/>
          </p:nvPr>
        </p:nvSpPr>
        <p:spPr>
          <a:xfrm>
            <a:off x="8696325" y="4844050"/>
            <a:ext cx="295200" cy="223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F584-7AF4-994E-312B-8E3B7F5A965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D1A1985-1EBD-A617-9AD2-8A4FA873E65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4E2BC3F-49D2-3168-6E1C-901C1AA7613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2E03818-DD89-1A32-BFA2-7767B19B315F}"/>
              </a:ext>
            </a:extLst>
          </p:cNvPr>
          <p:cNvSpPr>
            <a:spLocks noGrp="1"/>
          </p:cNvSpPr>
          <p:nvPr>
            <p:ph type="ftr" sz="quarter" idx="11"/>
          </p:nvPr>
        </p:nvSpPr>
        <p:spPr/>
        <p:txBody>
          <a:bodyPr/>
          <a:lstStyle/>
          <a:p>
            <a:endParaRPr lang="en-US" dirty="0"/>
          </a:p>
        </p:txBody>
      </p:sp>
      <p:sp>
        <p:nvSpPr>
          <p:cNvPr id="8" name="Google Shape;8;p1">
            <a:extLst>
              <a:ext uri="{FF2B5EF4-FFF2-40B4-BE49-F238E27FC236}">
                <a16:creationId xmlns:a16="http://schemas.microsoft.com/office/drawing/2014/main" id="{1570C0C9-C6C2-5789-BCF9-DCAFECD71A2A}"/>
              </a:ext>
            </a:extLst>
          </p:cNvPr>
          <p:cNvSpPr txBox="1">
            <a:spLocks noGrp="1"/>
          </p:cNvSpPr>
          <p:nvPr>
            <p:ph type="sldNum" idx="12"/>
          </p:nvPr>
        </p:nvSpPr>
        <p:spPr>
          <a:xfrm>
            <a:off x="2426677" y="4844050"/>
            <a:ext cx="6564848" cy="223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Roboto" panose="02000000000000000000" pitchFamily="2" charset="0"/>
                <a:ea typeface="Roboto" panose="02000000000000000000" pitchFamily="2" charset="0"/>
                <a:cs typeface="Poppins"/>
                <a:sym typeface="Poppins"/>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r>
              <a:rPr lang="en-US" dirty="0"/>
              <a:t>Gregory Ivo – Why Eclipse Kura and Eclipse Kapua treat </a:t>
            </a:r>
            <a:r>
              <a:rPr lang="en-US" dirty="0" err="1"/>
              <a:t>EdgeOps</a:t>
            </a:r>
            <a:r>
              <a:rPr lang="en-US" dirty="0"/>
              <a:t> headaches better than ibuprofen?    </a:t>
            </a:r>
            <a:fld id="{BE2F0C7D-271B-834E-822C-5406AA2C48FF}" type="slidenum">
              <a:rPr lang="en-US" smtClean="0"/>
              <a:pPr/>
              <a:t>‹#›</a:t>
            </a:fld>
            <a:endParaRPr lang="en-US" dirty="0"/>
          </a:p>
        </p:txBody>
      </p:sp>
    </p:spTree>
    <p:extLst>
      <p:ext uri="{BB962C8B-B14F-4D97-AF65-F5344CB8AC3E}">
        <p14:creationId xmlns:p14="http://schemas.microsoft.com/office/powerpoint/2010/main" val="311248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696325" y="4844050"/>
            <a:ext cx="295200" cy="223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0">
            <a:alphaModFix/>
          </a:blip>
          <a:srcRect/>
          <a:stretch/>
        </p:blipFill>
        <p:spPr>
          <a:xfrm>
            <a:off x="311701" y="4703632"/>
            <a:ext cx="847949" cy="25587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hyperlink" Target="https://marketplace.eclipse.org/"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hyperlink" Target="https://creativecommons.org/licenses/by-sa/3.0/" TargetMode="External"/><Relationship Id="rId4" Type="http://schemas.openxmlformats.org/officeDocument/2006/relationships/hyperlink" Target="https://www.electronics-lab.com/robot-core-ultimate-raspberry-pi-robot-controll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3F_EEFE560F.xm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1.jp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logo.tmcgeedesign.com/post/gta-wasted-png.html" TargetMode="External"/><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microsoft.com/office/2007/relationships/hdphoto" Target="../media/hdphoto1.wdp"/><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mdpi.com/article/10.3390/app112311229" TargetMode="External"/><Relationship Id="rId5" Type="http://schemas.openxmlformats.org/officeDocument/2006/relationships/image" Target="../media/image54.png"/><Relationship Id="rId4" Type="http://schemas.openxmlformats.org/officeDocument/2006/relationships/hyperlink" Target="https://www.azena.com/insights/not-underestimate-smart-cameras-public"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hyperlink" Target="https://www.silverpeas.org/installation/cloud.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hyperlink" Target="https://creativecommons.org/licenses/by-nc/3.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freepngimg.com/png/2831-hammer-png-image-picture" TargetMode="External"/><Relationship Id="rId5" Type="http://schemas.openxmlformats.org/officeDocument/2006/relationships/image" Target="../media/image61.png"/><Relationship Id="rId4" Type="http://schemas.openxmlformats.org/officeDocument/2006/relationships/hyperlink" Target="https://openclipart.org/detail/184791/raspberry-pi-pcb-by-mawoki"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lifehacks.stackexchange.com/questions/1627/how-can-i-make-sure-i-get-the-usb-plug-in-the-right-way-up" TargetMode="External"/><Relationship Id="rId2" Type="http://schemas.openxmlformats.org/officeDocument/2006/relationships/image" Target="../media/image62.gif"/><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8888/lab?token=%60token-id%60" TargetMode="External"/><Relationship Id="rId2" Type="http://schemas.openxmlformats.org/officeDocument/2006/relationships/hyperlink" Target="https://localhost/" TargetMode="External"/><Relationship Id="rId1" Type="http://schemas.openxmlformats.org/officeDocument/2006/relationships/slideLayout" Target="../slideLayouts/slideLayout2.xml"/><Relationship Id="rId4" Type="http://schemas.openxmlformats.org/officeDocument/2006/relationships/hyperlink" Target="https://eclipsecon2023-kapua.dev.everyware.i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hyperlink" Target="https://twitter.com/hashtag/EclipseCon?src=hashtag_click" TargetMode="External"/><Relationship Id="rId4" Type="http://schemas.openxmlformats.org/officeDocument/2006/relationships/hyperlink" Target="https://twitter.com/EclipseC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hyperlink" Target="https://creativecommons.org/licenses/by-nc/3.0/"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pngimg.com/download/25918"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0"/>
          <p:cNvSpPr txBox="1">
            <a:spLocks noGrp="1"/>
          </p:cNvSpPr>
          <p:nvPr>
            <p:ph type="subTitle" idx="1"/>
          </p:nvPr>
        </p:nvSpPr>
        <p:spPr>
          <a:xfrm>
            <a:off x="311700" y="3839142"/>
            <a:ext cx="8520600" cy="42591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scene3d>
              <a:camera prst="orthographicFront"/>
              <a:lightRig rig="soft" dir="t">
                <a:rot lat="0" lon="0" rev="15600000"/>
              </a:lightRig>
            </a:scene3d>
            <a:sp3d extrusionH="57150" prstMaterial="softEdge">
              <a:bevelT w="25400" h="38100"/>
            </a:sp3d>
          </a:bodyPr>
          <a:lstStyle/>
          <a:p>
            <a:pPr marL="0" lvl="0" indent="0" algn="ctr" rtl="0">
              <a:lnSpc>
                <a:spcPct val="100000"/>
              </a:lnSpc>
              <a:spcBef>
                <a:spcPts val="0"/>
              </a:spcBef>
              <a:spcAft>
                <a:spcPts val="0"/>
              </a:spcAft>
              <a:buSzPts val="2800"/>
              <a:buNone/>
            </a:pPr>
            <a:r>
              <a:rPr lang="en-US" sz="2000" dirty="0">
                <a:ln w="0"/>
                <a:solidFill>
                  <a:schemeClr val="tx1"/>
                </a:solidFill>
                <a:effectLst>
                  <a:outerShdw blurRad="38100" dist="19050" dir="2700000" algn="tl" rotWithShape="0">
                    <a:schemeClr val="dk1">
                      <a:alpha val="40000"/>
                    </a:schemeClr>
                  </a:outerShdw>
                </a:effectLst>
              </a:rPr>
              <a:t>Anomaly detection/inference made simple with Eclipse Kura &amp; Kapua</a:t>
            </a:r>
          </a:p>
          <a:p>
            <a:pPr marL="0" lvl="0" indent="0" algn="ctr" rtl="0">
              <a:lnSpc>
                <a:spcPct val="100000"/>
              </a:lnSpc>
              <a:spcBef>
                <a:spcPts val="0"/>
              </a:spcBef>
              <a:spcAft>
                <a:spcPts val="0"/>
              </a:spcAft>
              <a:buSzPts val="2800"/>
              <a:buNone/>
            </a:pPr>
            <a:endParaRPr sz="2000" dirty="0">
              <a:ln w="0"/>
              <a:solidFill>
                <a:schemeClr val="tx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ED5FD8AF-BA9B-1803-CF0E-50B5C4246E52}"/>
              </a:ext>
            </a:extLst>
          </p:cNvPr>
          <p:cNvSpPr>
            <a:spLocks noGrp="1"/>
          </p:cNvSpPr>
          <p:nvPr>
            <p:ph type="ctrTitle"/>
          </p:nvPr>
        </p:nvSpPr>
        <p:spPr>
          <a:xfrm>
            <a:off x="311700" y="2676325"/>
            <a:ext cx="8520600" cy="885442"/>
          </a:xfrm>
        </p:spPr>
        <p:txBody>
          <a:bodyPr/>
          <a:lstStyle/>
          <a:p>
            <a:r>
              <a:rPr lang="en-US" sz="4000" dirty="0">
                <a:ln w="0"/>
                <a:solidFill>
                  <a:schemeClr val="tx1"/>
                </a:solidFill>
                <a:effectLst>
                  <a:outerShdw blurRad="38100" dist="19050" dir="2700000" algn="tl" rotWithShape="0">
                    <a:schemeClr val="dk1">
                      <a:alpha val="40000"/>
                    </a:schemeClr>
                  </a:outerShdw>
                </a:effectLst>
              </a:rPr>
              <a:t>Addressing Edge AI Challenges to scale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2AD-399D-6799-E17A-B968FC00373F}"/>
              </a:ext>
            </a:extLst>
          </p:cNvPr>
          <p:cNvSpPr>
            <a:spLocks noGrp="1"/>
          </p:cNvSpPr>
          <p:nvPr>
            <p:ph type="title"/>
          </p:nvPr>
        </p:nvSpPr>
        <p:spPr/>
        <p:txBody>
          <a:bodyPr/>
          <a:lstStyle/>
          <a:p>
            <a:r>
              <a:rPr lang="en-US" dirty="0"/>
              <a:t>Kura – Snapshots </a:t>
            </a:r>
          </a:p>
        </p:txBody>
      </p:sp>
      <p:pic>
        <p:nvPicPr>
          <p:cNvPr id="5" name="Content Placeholder 4" descr="Table&#10;&#10;Description automatically generated">
            <a:extLst>
              <a:ext uri="{FF2B5EF4-FFF2-40B4-BE49-F238E27FC236}">
                <a16:creationId xmlns:a16="http://schemas.microsoft.com/office/drawing/2014/main" id="{8CFB7B69-703F-5588-D769-FDA4492A2B34}"/>
              </a:ext>
            </a:extLst>
          </p:cNvPr>
          <p:cNvPicPr>
            <a:picLocks noGrp="1" noChangeAspect="1"/>
          </p:cNvPicPr>
          <p:nvPr>
            <p:ph idx="1"/>
          </p:nvPr>
        </p:nvPicPr>
        <p:blipFill>
          <a:blip r:embed="rId3"/>
          <a:stretch>
            <a:fillRect/>
          </a:stretch>
        </p:blipFill>
        <p:spPr>
          <a:xfrm>
            <a:off x="727469" y="1268016"/>
            <a:ext cx="3132963" cy="3263504"/>
          </a:xfrm>
        </p:spPr>
      </p:pic>
      <p:pic>
        <p:nvPicPr>
          <p:cNvPr id="7" name="Picture 6" descr="Graphical user interface, application&#10;&#10;Description automatically generated">
            <a:extLst>
              <a:ext uri="{FF2B5EF4-FFF2-40B4-BE49-F238E27FC236}">
                <a16:creationId xmlns:a16="http://schemas.microsoft.com/office/drawing/2014/main" id="{887E5E93-6440-3603-C2B9-81227E49B3F4}"/>
              </a:ext>
            </a:extLst>
          </p:cNvPr>
          <p:cNvPicPr>
            <a:picLocks noChangeAspect="1"/>
          </p:cNvPicPr>
          <p:nvPr/>
        </p:nvPicPr>
        <p:blipFill>
          <a:blip r:embed="rId4"/>
          <a:stretch>
            <a:fillRect/>
          </a:stretch>
        </p:blipFill>
        <p:spPr>
          <a:xfrm>
            <a:off x="4158778" y="291734"/>
            <a:ext cx="4595609" cy="2118600"/>
          </a:xfrm>
          <a:prstGeom prst="rect">
            <a:avLst/>
          </a:prstGeom>
        </p:spPr>
      </p:pic>
      <p:pic>
        <p:nvPicPr>
          <p:cNvPr id="9" name="Picture 8" descr="Graphical user interface, text, application, email, Teams&#10;&#10;Description automatically generated">
            <a:extLst>
              <a:ext uri="{FF2B5EF4-FFF2-40B4-BE49-F238E27FC236}">
                <a16:creationId xmlns:a16="http://schemas.microsoft.com/office/drawing/2014/main" id="{6D444221-3378-3952-966D-7D795F23080D}"/>
              </a:ext>
            </a:extLst>
          </p:cNvPr>
          <p:cNvPicPr>
            <a:picLocks noChangeAspect="1"/>
          </p:cNvPicPr>
          <p:nvPr/>
        </p:nvPicPr>
        <p:blipFill>
          <a:blip r:embed="rId5"/>
          <a:stretch>
            <a:fillRect/>
          </a:stretch>
        </p:blipFill>
        <p:spPr>
          <a:xfrm>
            <a:off x="4158778" y="2565475"/>
            <a:ext cx="4604956" cy="2118599"/>
          </a:xfrm>
          <a:prstGeom prst="rect">
            <a:avLst/>
          </a:prstGeom>
        </p:spPr>
      </p:pic>
      <p:sp>
        <p:nvSpPr>
          <p:cNvPr id="10" name="Slide Number Placeholder 9">
            <a:extLst>
              <a:ext uri="{FF2B5EF4-FFF2-40B4-BE49-F238E27FC236}">
                <a16:creationId xmlns:a16="http://schemas.microsoft.com/office/drawing/2014/main" id="{3C96A794-CF47-9ED4-A4C8-ACF2736C5B3A}"/>
              </a:ext>
            </a:extLst>
          </p:cNvPr>
          <p:cNvSpPr>
            <a:spLocks noGrp="1"/>
          </p:cNvSpPr>
          <p:nvPr>
            <p:ph type="sldNum" idx="12"/>
          </p:nvPr>
        </p:nvSpPr>
        <p:spPr/>
        <p:txBody>
          <a:bodyPr/>
          <a:lstStyle/>
          <a:p>
            <a:fld id="{BE2F0C7D-271B-834E-822C-5406AA2C48FF}" type="slidenum">
              <a:rPr lang="en-US" smtClean="0"/>
              <a:pPr/>
              <a:t>10</a:t>
            </a:fld>
            <a:endParaRPr lang="en-US" dirty="0"/>
          </a:p>
        </p:txBody>
      </p:sp>
    </p:spTree>
    <p:extLst>
      <p:ext uri="{BB962C8B-B14F-4D97-AF65-F5344CB8AC3E}">
        <p14:creationId xmlns:p14="http://schemas.microsoft.com/office/powerpoint/2010/main" val="1120288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D40D-DC8A-36F4-812D-513A8E23F4F0}"/>
              </a:ext>
            </a:extLst>
          </p:cNvPr>
          <p:cNvSpPr>
            <a:spLocks noGrp="1"/>
          </p:cNvSpPr>
          <p:nvPr>
            <p:ph type="title"/>
          </p:nvPr>
        </p:nvSpPr>
        <p:spPr/>
        <p:txBody>
          <a:bodyPr/>
          <a:lstStyle/>
          <a:p>
            <a:r>
              <a:rPr lang="en-US" dirty="0"/>
              <a:t>Open Source &amp; Extendible</a:t>
            </a:r>
          </a:p>
        </p:txBody>
      </p:sp>
      <p:pic>
        <p:nvPicPr>
          <p:cNvPr id="7" name="Picture 6">
            <a:extLst>
              <a:ext uri="{FF2B5EF4-FFF2-40B4-BE49-F238E27FC236}">
                <a16:creationId xmlns:a16="http://schemas.microsoft.com/office/drawing/2014/main" id="{9D9C4C42-6B12-2B34-23C7-D1EE46290ECC}"/>
              </a:ext>
            </a:extLst>
          </p:cNvPr>
          <p:cNvPicPr>
            <a:picLocks noChangeAspect="1"/>
          </p:cNvPicPr>
          <p:nvPr/>
        </p:nvPicPr>
        <p:blipFill>
          <a:blip r:embed="rId2"/>
          <a:stretch>
            <a:fillRect/>
          </a:stretch>
        </p:blipFill>
        <p:spPr>
          <a:xfrm>
            <a:off x="6227187" y="892373"/>
            <a:ext cx="2605923" cy="1263306"/>
          </a:xfrm>
          <a:prstGeom prst="rect">
            <a:avLst/>
          </a:prstGeom>
        </p:spPr>
      </p:pic>
      <p:pic>
        <p:nvPicPr>
          <p:cNvPr id="8" name="Picture 7">
            <a:extLst>
              <a:ext uri="{FF2B5EF4-FFF2-40B4-BE49-F238E27FC236}">
                <a16:creationId xmlns:a16="http://schemas.microsoft.com/office/drawing/2014/main" id="{4FFE0F93-6429-E536-D940-D0507B24DC3C}"/>
              </a:ext>
            </a:extLst>
          </p:cNvPr>
          <p:cNvPicPr>
            <a:picLocks noChangeAspect="1"/>
          </p:cNvPicPr>
          <p:nvPr/>
        </p:nvPicPr>
        <p:blipFill>
          <a:blip r:embed="rId3"/>
          <a:stretch>
            <a:fillRect/>
          </a:stretch>
        </p:blipFill>
        <p:spPr>
          <a:xfrm>
            <a:off x="6228490" y="2200316"/>
            <a:ext cx="2604620" cy="1371807"/>
          </a:xfrm>
          <a:prstGeom prst="rect">
            <a:avLst/>
          </a:prstGeom>
        </p:spPr>
      </p:pic>
      <p:pic>
        <p:nvPicPr>
          <p:cNvPr id="9" name="Picture 8">
            <a:extLst>
              <a:ext uri="{FF2B5EF4-FFF2-40B4-BE49-F238E27FC236}">
                <a16:creationId xmlns:a16="http://schemas.microsoft.com/office/drawing/2014/main" id="{AF04A14E-CC3E-C6C8-1108-182B8AD7994A}"/>
              </a:ext>
            </a:extLst>
          </p:cNvPr>
          <p:cNvPicPr>
            <a:picLocks noChangeAspect="1"/>
          </p:cNvPicPr>
          <p:nvPr/>
        </p:nvPicPr>
        <p:blipFill>
          <a:blip r:embed="rId4"/>
          <a:stretch>
            <a:fillRect/>
          </a:stretch>
        </p:blipFill>
        <p:spPr>
          <a:xfrm>
            <a:off x="6227187" y="3672417"/>
            <a:ext cx="2605924" cy="1181273"/>
          </a:xfrm>
          <a:prstGeom prst="rect">
            <a:avLst/>
          </a:prstGeom>
        </p:spPr>
      </p:pic>
      <p:sp>
        <p:nvSpPr>
          <p:cNvPr id="12" name="Rectangle 11">
            <a:extLst>
              <a:ext uri="{FF2B5EF4-FFF2-40B4-BE49-F238E27FC236}">
                <a16:creationId xmlns:a16="http://schemas.microsoft.com/office/drawing/2014/main" id="{0A93EB27-8056-0E75-95BD-E9D43836F1DE}"/>
              </a:ext>
            </a:extLst>
          </p:cNvPr>
          <p:cNvSpPr/>
          <p:nvPr/>
        </p:nvSpPr>
        <p:spPr>
          <a:xfrm>
            <a:off x="423406" y="3441814"/>
            <a:ext cx="5695121" cy="988209"/>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1" name="Picture 10" descr="Qr code&#10;&#10;Description automatically generated">
            <a:extLst>
              <a:ext uri="{FF2B5EF4-FFF2-40B4-BE49-F238E27FC236}">
                <a16:creationId xmlns:a16="http://schemas.microsoft.com/office/drawing/2014/main" id="{BBCD7010-5953-1B4C-DB53-DC36B2C715B4}"/>
              </a:ext>
            </a:extLst>
          </p:cNvPr>
          <p:cNvPicPr>
            <a:picLocks noChangeAspect="1"/>
          </p:cNvPicPr>
          <p:nvPr/>
        </p:nvPicPr>
        <p:blipFill>
          <a:blip r:embed="rId5"/>
          <a:stretch>
            <a:fillRect/>
          </a:stretch>
        </p:blipFill>
        <p:spPr>
          <a:xfrm>
            <a:off x="569802" y="3520635"/>
            <a:ext cx="824603" cy="824603"/>
          </a:xfrm>
          <a:prstGeom prst="rect">
            <a:avLst/>
          </a:prstGeom>
          <a:ln>
            <a:solidFill>
              <a:schemeClr val="tx1"/>
            </a:solidFill>
          </a:ln>
        </p:spPr>
      </p:pic>
      <p:pic>
        <p:nvPicPr>
          <p:cNvPr id="2050" name="Picture 2">
            <a:hlinkClick r:id="rId6"/>
            <a:extLst>
              <a:ext uri="{FF2B5EF4-FFF2-40B4-BE49-F238E27FC236}">
                <a16:creationId xmlns:a16="http://schemas.microsoft.com/office/drawing/2014/main" id="{A58E12E5-22A7-689A-46CA-E4286F6FE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3358" y="3682246"/>
            <a:ext cx="2000250" cy="4762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16" descr="Graphical user interface&#10;&#10;Description automatically generated">
            <a:extLst>
              <a:ext uri="{FF2B5EF4-FFF2-40B4-BE49-F238E27FC236}">
                <a16:creationId xmlns:a16="http://schemas.microsoft.com/office/drawing/2014/main" id="{B9E9F7D2-F859-AD96-CFAF-CE69FEE32F45}"/>
              </a:ext>
            </a:extLst>
          </p:cNvPr>
          <p:cNvPicPr>
            <a:picLocks noChangeAspect="1"/>
          </p:cNvPicPr>
          <p:nvPr/>
        </p:nvPicPr>
        <p:blipFill>
          <a:blip r:embed="rId8"/>
          <a:stretch>
            <a:fillRect/>
          </a:stretch>
        </p:blipFill>
        <p:spPr>
          <a:xfrm>
            <a:off x="925436" y="914560"/>
            <a:ext cx="4692162" cy="2436582"/>
          </a:xfrm>
          <a:prstGeom prst="rect">
            <a:avLst/>
          </a:prstGeom>
        </p:spPr>
      </p:pic>
      <p:sp>
        <p:nvSpPr>
          <p:cNvPr id="3" name="Slide Number Placeholder 2">
            <a:extLst>
              <a:ext uri="{FF2B5EF4-FFF2-40B4-BE49-F238E27FC236}">
                <a16:creationId xmlns:a16="http://schemas.microsoft.com/office/drawing/2014/main" id="{9E4BD8A2-8922-336A-A77D-CB57A70E137D}"/>
              </a:ext>
            </a:extLst>
          </p:cNvPr>
          <p:cNvSpPr>
            <a:spLocks noGrp="1"/>
          </p:cNvSpPr>
          <p:nvPr>
            <p:ph type="sldNum" idx="12"/>
          </p:nvPr>
        </p:nvSpPr>
        <p:spPr/>
        <p:txBody>
          <a:bodyPr/>
          <a:lstStyle/>
          <a:p>
            <a:fld id="{BE2F0C7D-271B-834E-822C-5406AA2C48FF}" type="slidenum">
              <a:rPr lang="en-US" smtClean="0"/>
              <a:pPr/>
              <a:t>11</a:t>
            </a:fld>
            <a:endParaRPr lang="en-US" dirty="0"/>
          </a:p>
        </p:txBody>
      </p:sp>
    </p:spTree>
    <p:extLst>
      <p:ext uri="{BB962C8B-B14F-4D97-AF65-F5344CB8AC3E}">
        <p14:creationId xmlns:p14="http://schemas.microsoft.com/office/powerpoint/2010/main" val="128398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8D59-4156-3703-BF5A-6E5E04FA5BA1}"/>
              </a:ext>
            </a:extLst>
          </p:cNvPr>
          <p:cNvSpPr>
            <a:spLocks noGrp="1"/>
          </p:cNvSpPr>
          <p:nvPr>
            <p:ph type="title"/>
          </p:nvPr>
        </p:nvSpPr>
        <p:spPr>
          <a:xfrm>
            <a:off x="423978" y="353717"/>
            <a:ext cx="8408194" cy="558627"/>
          </a:xfrm>
        </p:spPr>
        <p:txBody>
          <a:bodyPr spcFirstLastPara="1" vert="horz" wrap="square" lIns="68580" tIns="34290" rIns="68580" bIns="34290" rtlCol="0" anchor="ctr" anchorCtr="0">
            <a:normAutofit/>
          </a:bodyPr>
          <a:lstStyle/>
          <a:p>
            <a:pPr algn="ctr"/>
            <a:r>
              <a:rPr lang="en-US" sz="2400" kern="1200" dirty="0">
                <a:solidFill>
                  <a:schemeClr val="tx1"/>
                </a:solidFill>
                <a:latin typeface="+mj-lt"/>
                <a:ea typeface="+mj-ea"/>
                <a:cs typeface="+mj-cs"/>
              </a:rPr>
              <a:t>What Eclipse Kura &amp; Eclipse Kapua look like in a deployment</a:t>
            </a:r>
          </a:p>
        </p:txBody>
      </p:sp>
      <p:pic>
        <p:nvPicPr>
          <p:cNvPr id="9" name="Picture 8">
            <a:extLst>
              <a:ext uri="{FF2B5EF4-FFF2-40B4-BE49-F238E27FC236}">
                <a16:creationId xmlns:a16="http://schemas.microsoft.com/office/drawing/2014/main" id="{C396E820-C4D7-6AEB-ABCD-F332BE680652}"/>
              </a:ext>
            </a:extLst>
          </p:cNvPr>
          <p:cNvPicPr>
            <a:picLocks noChangeAspect="1"/>
          </p:cNvPicPr>
          <p:nvPr/>
        </p:nvPicPr>
        <p:blipFill>
          <a:blip r:embed="rId3"/>
          <a:stretch>
            <a:fillRect/>
          </a:stretch>
        </p:blipFill>
        <p:spPr>
          <a:xfrm>
            <a:off x="2451862" y="1041228"/>
            <a:ext cx="4240276" cy="3545054"/>
          </a:xfrm>
          <a:prstGeom prst="rect">
            <a:avLst/>
          </a:prstGeom>
        </p:spPr>
      </p:pic>
      <p:sp>
        <p:nvSpPr>
          <p:cNvPr id="3" name="Slide Number Placeholder 2">
            <a:extLst>
              <a:ext uri="{FF2B5EF4-FFF2-40B4-BE49-F238E27FC236}">
                <a16:creationId xmlns:a16="http://schemas.microsoft.com/office/drawing/2014/main" id="{E8F5C239-EB66-3632-9E54-04BBA6EF6138}"/>
              </a:ext>
            </a:extLst>
          </p:cNvPr>
          <p:cNvSpPr>
            <a:spLocks noGrp="1"/>
          </p:cNvSpPr>
          <p:nvPr>
            <p:ph type="sldNum" idx="12"/>
          </p:nvPr>
        </p:nvSpPr>
        <p:spPr/>
        <p:txBody>
          <a:bodyPr/>
          <a:lstStyle/>
          <a:p>
            <a:fld id="{BE2F0C7D-271B-834E-822C-5406AA2C48FF}" type="slidenum">
              <a:rPr lang="en-US" smtClean="0"/>
              <a:pPr/>
              <a:t>12</a:t>
            </a:fld>
            <a:endParaRPr lang="en-US" dirty="0"/>
          </a:p>
        </p:txBody>
      </p:sp>
      <p:sp>
        <p:nvSpPr>
          <p:cNvPr id="6" name="Down Arrow 5">
            <a:extLst>
              <a:ext uri="{FF2B5EF4-FFF2-40B4-BE49-F238E27FC236}">
                <a16:creationId xmlns:a16="http://schemas.microsoft.com/office/drawing/2014/main" id="{031A746F-5C53-DA33-1145-E579560817C7}"/>
              </a:ext>
            </a:extLst>
          </p:cNvPr>
          <p:cNvSpPr/>
          <p:nvPr/>
        </p:nvSpPr>
        <p:spPr>
          <a:xfrm rot="16200000">
            <a:off x="1406769" y="1090462"/>
            <a:ext cx="375138" cy="914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3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E9CECFA-378D-DC01-5CFF-034074A19E17}"/>
              </a:ext>
            </a:extLst>
          </p:cNvPr>
          <p:cNvPicPr>
            <a:picLocks noGrp="1" noChangeAspect="1"/>
          </p:cNvPicPr>
          <p:nvPr>
            <p:ph idx="1"/>
          </p:nvPr>
        </p:nvPicPr>
        <p:blipFill>
          <a:blip r:embed="rId3"/>
          <a:stretch>
            <a:fillRect/>
          </a:stretch>
        </p:blipFill>
        <p:spPr>
          <a:xfrm>
            <a:off x="5877432" y="1406631"/>
            <a:ext cx="2893950" cy="1973147"/>
          </a:xfrm>
          <a:prstGeom prst="rect">
            <a:avLst/>
          </a:prstGeom>
        </p:spPr>
      </p:pic>
      <p:sp>
        <p:nvSpPr>
          <p:cNvPr id="7" name="TextBox 6">
            <a:extLst>
              <a:ext uri="{FF2B5EF4-FFF2-40B4-BE49-F238E27FC236}">
                <a16:creationId xmlns:a16="http://schemas.microsoft.com/office/drawing/2014/main" id="{923F091E-7D5F-EA3E-E22C-A0E13B2E14DC}"/>
              </a:ext>
            </a:extLst>
          </p:cNvPr>
          <p:cNvSpPr txBox="1"/>
          <p:nvPr/>
        </p:nvSpPr>
        <p:spPr>
          <a:xfrm>
            <a:off x="508668" y="1497266"/>
            <a:ext cx="5085359" cy="2867243"/>
          </a:xfrm>
          <a:prstGeom prst="rect">
            <a:avLst/>
          </a:prstGeom>
        </p:spPr>
        <p:txBody>
          <a:bodyPr vert="horz" lIns="68580" tIns="34290" rIns="68580" bIns="34290" rtlCol="0">
            <a:normAutofit/>
          </a:bodyPr>
          <a:lstStyle/>
          <a:p>
            <a:pPr marL="42863">
              <a:lnSpc>
                <a:spcPct val="90000"/>
              </a:lnSpc>
              <a:spcAft>
                <a:spcPts val="450"/>
              </a:spcAft>
            </a:pPr>
            <a:r>
              <a:rPr lang="en-US" sz="1500" b="1" dirty="0">
                <a:solidFill>
                  <a:schemeClr val="tx1"/>
                </a:solidFill>
              </a:rPr>
              <a:t>Holistic and fully featured Approach to the Edge.</a:t>
            </a:r>
          </a:p>
          <a:p>
            <a:pPr marL="214313" indent="-171450">
              <a:lnSpc>
                <a:spcPct val="90000"/>
              </a:lnSpc>
              <a:spcAft>
                <a:spcPts val="450"/>
              </a:spcAft>
              <a:buFont typeface="Arial" panose="020B0604020202020204" pitchFamily="34" charset="0"/>
              <a:buChar char="•"/>
            </a:pPr>
            <a:r>
              <a:rPr lang="en-US" sz="1500" dirty="0">
                <a:solidFill>
                  <a:schemeClr val="tx1"/>
                </a:solidFill>
              </a:rPr>
              <a:t>IoT Cloud platform that integrates and manages IoT Gateways</a:t>
            </a:r>
          </a:p>
          <a:p>
            <a:pPr marL="214313" indent="-171450">
              <a:lnSpc>
                <a:spcPct val="90000"/>
              </a:lnSpc>
              <a:spcAft>
                <a:spcPts val="450"/>
              </a:spcAft>
              <a:buFont typeface="Arial" panose="020B0604020202020204" pitchFamily="34" charset="0"/>
              <a:buChar char="•"/>
            </a:pPr>
            <a:r>
              <a:rPr lang="en-US" sz="1500" dirty="0">
                <a:solidFill>
                  <a:schemeClr val="tx1"/>
                </a:solidFill>
              </a:rPr>
              <a:t>Manages the connectivity of IoT, and Edge gateways</a:t>
            </a:r>
          </a:p>
          <a:p>
            <a:pPr marL="214313" indent="-171450">
              <a:lnSpc>
                <a:spcPct val="90000"/>
              </a:lnSpc>
              <a:spcAft>
                <a:spcPts val="450"/>
              </a:spcAft>
              <a:buFont typeface="Arial" panose="020B0604020202020204" pitchFamily="34" charset="0"/>
              <a:buChar char="•"/>
            </a:pPr>
            <a:r>
              <a:rPr lang="en-US" sz="1500" dirty="0">
                <a:solidFill>
                  <a:schemeClr val="tx1"/>
                </a:solidFill>
              </a:rPr>
              <a:t>Supports many protocols MQTT, AMQP, and HTTP</a:t>
            </a:r>
          </a:p>
          <a:p>
            <a:pPr marL="214313" indent="-171450">
              <a:lnSpc>
                <a:spcPct val="90000"/>
              </a:lnSpc>
              <a:spcAft>
                <a:spcPts val="450"/>
              </a:spcAft>
              <a:buFont typeface="Arial" panose="020B0604020202020204" pitchFamily="34" charset="0"/>
              <a:buChar char="•"/>
            </a:pPr>
            <a:r>
              <a:rPr lang="en-US" sz="1500" dirty="0">
                <a:solidFill>
                  <a:schemeClr val="tx1"/>
                </a:solidFill>
              </a:rPr>
              <a:t>Sophisticated multi-tenant account management</a:t>
            </a:r>
          </a:p>
          <a:p>
            <a:pPr marL="214313" indent="-171450">
              <a:lnSpc>
                <a:spcPct val="90000"/>
              </a:lnSpc>
              <a:spcAft>
                <a:spcPts val="450"/>
              </a:spcAft>
              <a:buFont typeface="Arial" panose="020B0604020202020204" pitchFamily="34" charset="0"/>
              <a:buChar char="•"/>
            </a:pPr>
            <a:r>
              <a:rPr lang="en-US" sz="1500" dirty="0">
                <a:solidFill>
                  <a:schemeClr val="tx1"/>
                </a:solidFill>
              </a:rPr>
              <a:t>Easy data pipelines for collecting mass amounts of information from connected devices</a:t>
            </a:r>
          </a:p>
          <a:p>
            <a:pPr marL="214313" indent="-171450">
              <a:lnSpc>
                <a:spcPct val="90000"/>
              </a:lnSpc>
              <a:spcAft>
                <a:spcPts val="450"/>
              </a:spcAft>
              <a:buFont typeface="Arial" panose="020B0604020202020204" pitchFamily="34" charset="0"/>
              <a:buChar char="•"/>
            </a:pPr>
            <a:r>
              <a:rPr lang="en-US" sz="1500" dirty="0">
                <a:solidFill>
                  <a:schemeClr val="tx1"/>
                </a:solidFill>
              </a:rPr>
              <a:t>RESTful API for integration with custom applications</a:t>
            </a:r>
          </a:p>
          <a:p>
            <a:pPr marL="214313" indent="-171450">
              <a:lnSpc>
                <a:spcPct val="90000"/>
              </a:lnSpc>
              <a:spcAft>
                <a:spcPts val="450"/>
              </a:spcAft>
              <a:buFont typeface="Arial" panose="020B0604020202020204" pitchFamily="34" charset="0"/>
              <a:buChar char="•"/>
            </a:pPr>
            <a:r>
              <a:rPr lang="en-US" sz="1500" dirty="0">
                <a:solidFill>
                  <a:schemeClr val="tx1"/>
                </a:solidFill>
              </a:rPr>
              <a:t>intuitive web UI</a:t>
            </a:r>
          </a:p>
          <a:p>
            <a:pPr indent="-171450">
              <a:lnSpc>
                <a:spcPct val="90000"/>
              </a:lnSpc>
              <a:spcAft>
                <a:spcPts val="450"/>
              </a:spcAft>
              <a:buFont typeface="Arial" panose="020B0604020202020204" pitchFamily="34" charset="0"/>
              <a:buChar char="•"/>
            </a:pPr>
            <a:endParaRPr lang="en-US" sz="1500" dirty="0">
              <a:solidFill>
                <a:schemeClr val="tx1"/>
              </a:solidFill>
            </a:endParaRPr>
          </a:p>
        </p:txBody>
      </p:sp>
      <p:sp>
        <p:nvSpPr>
          <p:cNvPr id="5" name="Title 4">
            <a:extLst>
              <a:ext uri="{FF2B5EF4-FFF2-40B4-BE49-F238E27FC236}">
                <a16:creationId xmlns:a16="http://schemas.microsoft.com/office/drawing/2014/main" id="{F82169F7-82AE-9FE2-AABB-B4BBFDEEE927}"/>
              </a:ext>
            </a:extLst>
          </p:cNvPr>
          <p:cNvSpPr>
            <a:spLocks noGrp="1"/>
          </p:cNvSpPr>
          <p:nvPr>
            <p:ph type="title"/>
          </p:nvPr>
        </p:nvSpPr>
        <p:spPr/>
        <p:txBody>
          <a:bodyPr/>
          <a:lstStyle/>
          <a:p>
            <a:r>
              <a:rPr lang="en-US" dirty="0"/>
              <a:t>What is Eclipse Kapua?</a:t>
            </a:r>
          </a:p>
        </p:txBody>
      </p:sp>
      <p:sp>
        <p:nvSpPr>
          <p:cNvPr id="2" name="Slide Number Placeholder 1">
            <a:extLst>
              <a:ext uri="{FF2B5EF4-FFF2-40B4-BE49-F238E27FC236}">
                <a16:creationId xmlns:a16="http://schemas.microsoft.com/office/drawing/2014/main" id="{72D4AC49-6512-F829-1294-6CCBACFBE0C1}"/>
              </a:ext>
            </a:extLst>
          </p:cNvPr>
          <p:cNvSpPr>
            <a:spLocks noGrp="1"/>
          </p:cNvSpPr>
          <p:nvPr>
            <p:ph type="sldNum" idx="12"/>
          </p:nvPr>
        </p:nvSpPr>
        <p:spPr/>
        <p:txBody>
          <a:bodyPr/>
          <a:lstStyle/>
          <a:p>
            <a:fld id="{BE2F0C7D-271B-834E-822C-5406AA2C48FF}" type="slidenum">
              <a:rPr lang="en-US" smtClean="0"/>
              <a:pPr/>
              <a:t>13</a:t>
            </a:fld>
            <a:endParaRPr lang="en-US" dirty="0"/>
          </a:p>
        </p:txBody>
      </p:sp>
    </p:spTree>
    <p:extLst>
      <p:ext uri="{BB962C8B-B14F-4D97-AF65-F5344CB8AC3E}">
        <p14:creationId xmlns:p14="http://schemas.microsoft.com/office/powerpoint/2010/main" val="1284971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plant&#10;&#10;Description automatically generated">
            <a:extLst>
              <a:ext uri="{FF2B5EF4-FFF2-40B4-BE49-F238E27FC236}">
                <a16:creationId xmlns:a16="http://schemas.microsoft.com/office/drawing/2014/main" id="{40E32523-3BFE-501E-A164-07530D0E51E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58718" y="2246235"/>
            <a:ext cx="2368180" cy="1577626"/>
          </a:xfrm>
          <a:prstGeom prst="rect">
            <a:avLst/>
          </a:prstGeom>
        </p:spPr>
      </p:pic>
      <p:sp>
        <p:nvSpPr>
          <p:cNvPr id="6" name="TextBox 5">
            <a:extLst>
              <a:ext uri="{FF2B5EF4-FFF2-40B4-BE49-F238E27FC236}">
                <a16:creationId xmlns:a16="http://schemas.microsoft.com/office/drawing/2014/main" id="{90FD426D-32C5-8C75-61FD-8F6A704F9094}"/>
              </a:ext>
            </a:extLst>
          </p:cNvPr>
          <p:cNvSpPr txBox="1"/>
          <p:nvPr/>
        </p:nvSpPr>
        <p:spPr>
          <a:xfrm>
            <a:off x="858717" y="3820110"/>
            <a:ext cx="2368180" cy="300082"/>
          </a:xfrm>
          <a:prstGeom prst="rect">
            <a:avLst/>
          </a:prstGeom>
          <a:noFill/>
        </p:spPr>
        <p:txBody>
          <a:bodyPr wrap="square" rtlCol="0">
            <a:spAutoFit/>
          </a:bodyPr>
          <a:lstStyle/>
          <a:p>
            <a:r>
              <a:rPr lang="en-US" sz="675">
                <a:hlinkClick r:id="rId4" tooltip="https://www.electronics-lab.com/robot-core-ultimate-raspberry-pi-robot-controller/"/>
              </a:rPr>
              <a:t>This Photo</a:t>
            </a:r>
            <a:r>
              <a:rPr lang="en-US" sz="675"/>
              <a:t> by Unknown Author is licensed under </a:t>
            </a:r>
            <a:r>
              <a:rPr lang="en-US" sz="675">
                <a:hlinkClick r:id="rId5" tooltip="https://creativecommons.org/licenses/by-sa/3.0/"/>
              </a:rPr>
              <a:t>CC BY-SA</a:t>
            </a:r>
            <a:endParaRPr lang="en-US" sz="675"/>
          </a:p>
        </p:txBody>
      </p:sp>
      <p:pic>
        <p:nvPicPr>
          <p:cNvPr id="15" name="Picture 14">
            <a:extLst>
              <a:ext uri="{FF2B5EF4-FFF2-40B4-BE49-F238E27FC236}">
                <a16:creationId xmlns:a16="http://schemas.microsoft.com/office/drawing/2014/main" id="{B5F3E9A2-B5E5-4342-75E1-9A9C7AE541A5}"/>
              </a:ext>
            </a:extLst>
          </p:cNvPr>
          <p:cNvPicPr>
            <a:picLocks noChangeAspect="1"/>
          </p:cNvPicPr>
          <p:nvPr/>
        </p:nvPicPr>
        <p:blipFill>
          <a:blip r:embed="rId6"/>
          <a:stretch>
            <a:fillRect/>
          </a:stretch>
        </p:blipFill>
        <p:spPr>
          <a:xfrm>
            <a:off x="3387910" y="2246235"/>
            <a:ext cx="2368180" cy="1881175"/>
          </a:xfrm>
          <a:prstGeom prst="rect">
            <a:avLst/>
          </a:prstGeom>
        </p:spPr>
      </p:pic>
      <p:pic>
        <p:nvPicPr>
          <p:cNvPr id="17" name="Picture 16">
            <a:extLst>
              <a:ext uri="{FF2B5EF4-FFF2-40B4-BE49-F238E27FC236}">
                <a16:creationId xmlns:a16="http://schemas.microsoft.com/office/drawing/2014/main" id="{9B892883-E73F-540A-A622-927F2ECF234F}"/>
              </a:ext>
            </a:extLst>
          </p:cNvPr>
          <p:cNvPicPr>
            <a:picLocks noChangeAspect="1"/>
          </p:cNvPicPr>
          <p:nvPr/>
        </p:nvPicPr>
        <p:blipFill>
          <a:blip r:embed="rId7"/>
          <a:stretch>
            <a:fillRect/>
          </a:stretch>
        </p:blipFill>
        <p:spPr>
          <a:xfrm>
            <a:off x="5917102" y="2274055"/>
            <a:ext cx="2471139" cy="1853354"/>
          </a:xfrm>
          <a:prstGeom prst="rect">
            <a:avLst/>
          </a:prstGeom>
        </p:spPr>
      </p:pic>
      <p:sp>
        <p:nvSpPr>
          <p:cNvPr id="9" name="Slide Number Placeholder 8">
            <a:extLst>
              <a:ext uri="{FF2B5EF4-FFF2-40B4-BE49-F238E27FC236}">
                <a16:creationId xmlns:a16="http://schemas.microsoft.com/office/drawing/2014/main" id="{F4F4A9ED-F926-BF47-E561-44B8D2F8ABD6}"/>
              </a:ext>
            </a:extLst>
          </p:cNvPr>
          <p:cNvSpPr>
            <a:spLocks noGrp="1"/>
          </p:cNvSpPr>
          <p:nvPr>
            <p:ph type="sldNum" idx="12"/>
          </p:nvPr>
        </p:nvSpPr>
        <p:spPr/>
        <p:txBody>
          <a:bodyPr/>
          <a:lstStyle/>
          <a:p>
            <a:fld id="{BE2F0C7D-271B-834E-822C-5406AA2C48FF}" type="slidenum">
              <a:rPr lang="en-US" smtClean="0"/>
              <a:pPr/>
              <a:t>14</a:t>
            </a:fld>
            <a:endParaRPr lang="en-US" dirty="0"/>
          </a:p>
        </p:txBody>
      </p:sp>
      <p:sp>
        <p:nvSpPr>
          <p:cNvPr id="10" name="Title 1">
            <a:extLst>
              <a:ext uri="{FF2B5EF4-FFF2-40B4-BE49-F238E27FC236}">
                <a16:creationId xmlns:a16="http://schemas.microsoft.com/office/drawing/2014/main" id="{FB4B17E2-12E9-6C9B-3C30-2FA4A76151AB}"/>
              </a:ext>
            </a:extLst>
          </p:cNvPr>
          <p:cNvSpPr>
            <a:spLocks noGrp="1"/>
          </p:cNvSpPr>
          <p:nvPr>
            <p:ph type="title"/>
          </p:nvPr>
        </p:nvSpPr>
        <p:spPr>
          <a:xfrm>
            <a:off x="628650" y="218318"/>
            <a:ext cx="7886699" cy="699516"/>
          </a:xfrm>
        </p:spPr>
        <p:txBody>
          <a:bodyPr spcFirstLastPara="1" vert="horz" wrap="square" lIns="68580" tIns="34290" rIns="68580" bIns="34290" rtlCol="0" anchor="b" anchorCtr="0">
            <a:normAutofit/>
          </a:bodyPr>
          <a:lstStyle/>
          <a:p>
            <a:r>
              <a:rPr lang="en-US" sz="4050" kern="1200" dirty="0">
                <a:solidFill>
                  <a:schemeClr val="tx1"/>
                </a:solidFill>
                <a:latin typeface="+mj-lt"/>
                <a:ea typeface="+mj-ea"/>
                <a:cs typeface="+mj-cs"/>
              </a:rPr>
              <a:t>Kapua – Device Connections</a:t>
            </a:r>
          </a:p>
        </p:txBody>
      </p:sp>
      <p:sp>
        <p:nvSpPr>
          <p:cNvPr id="11" name="Content Placeholder 2">
            <a:extLst>
              <a:ext uri="{FF2B5EF4-FFF2-40B4-BE49-F238E27FC236}">
                <a16:creationId xmlns:a16="http://schemas.microsoft.com/office/drawing/2014/main" id="{11216F65-5DAD-EA6C-08A0-74244551E044}"/>
              </a:ext>
            </a:extLst>
          </p:cNvPr>
          <p:cNvSpPr txBox="1">
            <a:spLocks/>
          </p:cNvSpPr>
          <p:nvPr/>
        </p:nvSpPr>
        <p:spPr>
          <a:xfrm>
            <a:off x="311700" y="1152475"/>
            <a:ext cx="8520600" cy="341640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eaLnBrk="1" hangingPunct="1">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eaLnBrk="1" hangingPunct="1">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eaLnBrk="1" hangingPunct="1">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eaLnBrk="1" hangingPunct="1">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eaLnBrk="1" hangingPunct="1">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eaLnBrk="1" hangingPunct="1">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eaLnBrk="1" hangingPunct="1">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eaLnBrk="1" hangingPunct="1">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r>
              <a:rPr lang="en-US" sz="1350" dirty="0"/>
              <a:t>Brokered via MQTT</a:t>
            </a:r>
          </a:p>
          <a:p>
            <a:r>
              <a:rPr lang="en-US" sz="1350" dirty="0"/>
              <a:t>Does not require ports to be opened on the Edge device</a:t>
            </a:r>
          </a:p>
          <a:p>
            <a:r>
              <a:rPr lang="en-US" sz="1350" dirty="0"/>
              <a:t>Edge devices are expected to not have the best network quality</a:t>
            </a:r>
          </a:p>
        </p:txBody>
      </p:sp>
    </p:spTree>
    <p:extLst>
      <p:ext uri="{BB962C8B-B14F-4D97-AF65-F5344CB8AC3E}">
        <p14:creationId xmlns:p14="http://schemas.microsoft.com/office/powerpoint/2010/main" val="172727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D0CA3FD-81DF-31A5-809E-AF2DA90DB8F2}"/>
              </a:ext>
            </a:extLst>
          </p:cNvPr>
          <p:cNvPicPr>
            <a:picLocks noGrp="1" noChangeAspect="1"/>
          </p:cNvPicPr>
          <p:nvPr>
            <p:ph idx="1"/>
          </p:nvPr>
        </p:nvPicPr>
        <p:blipFill>
          <a:blip r:embed="rId3"/>
          <a:stretch>
            <a:fillRect/>
          </a:stretch>
        </p:blipFill>
        <p:spPr>
          <a:xfrm>
            <a:off x="2426677" y="1423826"/>
            <a:ext cx="4099922" cy="3455808"/>
          </a:xfrm>
          <a:prstGeom prst="rect">
            <a:avLst/>
          </a:prstGeom>
        </p:spPr>
      </p:pic>
      <p:sp>
        <p:nvSpPr>
          <p:cNvPr id="8" name="Slide Number Placeholder 7">
            <a:extLst>
              <a:ext uri="{FF2B5EF4-FFF2-40B4-BE49-F238E27FC236}">
                <a16:creationId xmlns:a16="http://schemas.microsoft.com/office/drawing/2014/main" id="{0B5416F6-C44A-0B9A-8985-7B1AF69A922E}"/>
              </a:ext>
            </a:extLst>
          </p:cNvPr>
          <p:cNvSpPr>
            <a:spLocks noGrp="1"/>
          </p:cNvSpPr>
          <p:nvPr>
            <p:ph type="sldNum" idx="12"/>
          </p:nvPr>
        </p:nvSpPr>
        <p:spPr/>
        <p:txBody>
          <a:bodyPr/>
          <a:lstStyle/>
          <a:p>
            <a:fld id="{BE2F0C7D-271B-834E-822C-5406AA2C48FF}" type="slidenum">
              <a:rPr lang="en-US" smtClean="0"/>
              <a:pPr/>
              <a:t>15</a:t>
            </a:fld>
            <a:endParaRPr lang="en-US" dirty="0"/>
          </a:p>
        </p:txBody>
      </p:sp>
      <p:sp>
        <p:nvSpPr>
          <p:cNvPr id="2" name="Title 1">
            <a:extLst>
              <a:ext uri="{FF2B5EF4-FFF2-40B4-BE49-F238E27FC236}">
                <a16:creationId xmlns:a16="http://schemas.microsoft.com/office/drawing/2014/main" id="{A911F591-1972-443D-7B1C-ECB41EFA3B1A}"/>
              </a:ext>
            </a:extLst>
          </p:cNvPr>
          <p:cNvSpPr>
            <a:spLocks noGrp="1"/>
          </p:cNvSpPr>
          <p:nvPr>
            <p:ph type="title"/>
          </p:nvPr>
        </p:nvSpPr>
        <p:spPr>
          <a:xfrm>
            <a:off x="628650" y="218318"/>
            <a:ext cx="7886699" cy="699516"/>
          </a:xfrm>
        </p:spPr>
        <p:txBody>
          <a:bodyPr spcFirstLastPara="1" vert="horz" wrap="square" lIns="68580" tIns="34290" rIns="68580" bIns="34290" rtlCol="0" anchor="b" anchorCtr="0">
            <a:normAutofit/>
          </a:bodyPr>
          <a:lstStyle/>
          <a:p>
            <a:r>
              <a:rPr lang="en-US" sz="4050" kern="1200" dirty="0">
                <a:solidFill>
                  <a:schemeClr val="tx1"/>
                </a:solidFill>
                <a:latin typeface="+mj-lt"/>
                <a:ea typeface="+mj-ea"/>
                <a:cs typeface="+mj-cs"/>
              </a:rPr>
              <a:t>Kapua – Data Aggregation</a:t>
            </a:r>
          </a:p>
        </p:txBody>
      </p:sp>
      <p:sp>
        <p:nvSpPr>
          <p:cNvPr id="3" name="Content Placeholder 2">
            <a:extLst>
              <a:ext uri="{FF2B5EF4-FFF2-40B4-BE49-F238E27FC236}">
                <a16:creationId xmlns:a16="http://schemas.microsoft.com/office/drawing/2014/main" id="{B1261951-5E46-CABF-70BA-14AF6F7032CD}"/>
              </a:ext>
            </a:extLst>
          </p:cNvPr>
          <p:cNvSpPr txBox="1">
            <a:spLocks/>
          </p:cNvSpPr>
          <p:nvPr/>
        </p:nvSpPr>
        <p:spPr>
          <a:xfrm>
            <a:off x="628650" y="1001795"/>
            <a:ext cx="7886699" cy="315468"/>
          </a:xfrm>
          <a:prstGeom prst="rect">
            <a:avLst/>
          </a:prstGeom>
          <a:noFill/>
          <a:ln>
            <a:noFill/>
          </a:ln>
        </p:spPr>
        <p:txBody>
          <a:bodyPr spcFirstLastPara="1" vert="horz" wrap="square" lIns="68580" tIns="34290" rIns="68580" bIns="34290" rtlCol="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0" indent="0">
              <a:buFont typeface="Roboto"/>
              <a:buNone/>
            </a:pPr>
            <a:r>
              <a:rPr lang="en-US" kern="1200" dirty="0">
                <a:solidFill>
                  <a:schemeClr val="tx1"/>
                </a:solidFill>
                <a:latin typeface="+mn-lt"/>
                <a:ea typeface="+mn-ea"/>
                <a:cs typeface="+mn-cs"/>
              </a:rPr>
              <a:t>Data from all of your devices in one place</a:t>
            </a:r>
          </a:p>
        </p:txBody>
      </p:sp>
    </p:spTree>
    <p:extLst>
      <p:ext uri="{BB962C8B-B14F-4D97-AF65-F5344CB8AC3E}">
        <p14:creationId xmlns:p14="http://schemas.microsoft.com/office/powerpoint/2010/main" val="2503149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091F01-7EF7-E646-5412-F0953C89193A}"/>
              </a:ext>
            </a:extLst>
          </p:cNvPr>
          <p:cNvPicPr>
            <a:picLocks noChangeAspect="1"/>
          </p:cNvPicPr>
          <p:nvPr/>
        </p:nvPicPr>
        <p:blipFill>
          <a:blip r:embed="rId2"/>
          <a:stretch>
            <a:fillRect/>
          </a:stretch>
        </p:blipFill>
        <p:spPr>
          <a:xfrm>
            <a:off x="1057377" y="232575"/>
            <a:ext cx="7029246" cy="4400662"/>
          </a:xfrm>
          <a:prstGeom prst="rect">
            <a:avLst/>
          </a:prstGeom>
        </p:spPr>
      </p:pic>
      <p:sp>
        <p:nvSpPr>
          <p:cNvPr id="7" name="Slide Number Placeholder 6">
            <a:extLst>
              <a:ext uri="{FF2B5EF4-FFF2-40B4-BE49-F238E27FC236}">
                <a16:creationId xmlns:a16="http://schemas.microsoft.com/office/drawing/2014/main" id="{1A2E681D-5CB7-7340-CAC4-59F24AB3589B}"/>
              </a:ext>
            </a:extLst>
          </p:cNvPr>
          <p:cNvSpPr>
            <a:spLocks noGrp="1"/>
          </p:cNvSpPr>
          <p:nvPr>
            <p:ph type="sldNum" idx="12"/>
          </p:nvPr>
        </p:nvSpPr>
        <p:spPr/>
        <p:txBody>
          <a:bodyPr/>
          <a:lstStyle/>
          <a:p>
            <a:fld id="{BE2F0C7D-271B-834E-822C-5406AA2C48FF}" type="slidenum">
              <a:rPr lang="en-US" smtClean="0"/>
              <a:pPr/>
              <a:t>16</a:t>
            </a:fld>
            <a:endParaRPr lang="en-US" dirty="0"/>
          </a:p>
        </p:txBody>
      </p:sp>
      <p:sp>
        <p:nvSpPr>
          <p:cNvPr id="2" name="TextBox 1">
            <a:extLst>
              <a:ext uri="{FF2B5EF4-FFF2-40B4-BE49-F238E27FC236}">
                <a16:creationId xmlns:a16="http://schemas.microsoft.com/office/drawing/2014/main" id="{D04A9707-2419-0A32-BEEE-DA7522BE6CD5}"/>
              </a:ext>
            </a:extLst>
          </p:cNvPr>
          <p:cNvSpPr txBox="1"/>
          <p:nvPr/>
        </p:nvSpPr>
        <p:spPr>
          <a:xfrm>
            <a:off x="1500554" y="4501662"/>
            <a:ext cx="6295292" cy="307777"/>
          </a:xfrm>
          <a:prstGeom prst="rect">
            <a:avLst/>
          </a:prstGeom>
          <a:noFill/>
        </p:spPr>
        <p:txBody>
          <a:bodyPr wrap="square" rtlCol="0">
            <a:spAutoFit/>
          </a:bodyPr>
          <a:lstStyle/>
          <a:p>
            <a:r>
              <a:rPr lang="en-US" dirty="0">
                <a:solidFill>
                  <a:srgbClr val="FF0000"/>
                </a:solidFill>
              </a:rPr>
              <a:t>+ REST API’s are Available for data export</a:t>
            </a:r>
          </a:p>
        </p:txBody>
      </p:sp>
    </p:spTree>
    <p:extLst>
      <p:ext uri="{BB962C8B-B14F-4D97-AF65-F5344CB8AC3E}">
        <p14:creationId xmlns:p14="http://schemas.microsoft.com/office/powerpoint/2010/main" val="303984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28F8E-3188-1DBB-C27E-4AC80E5FF94B}"/>
              </a:ext>
            </a:extLst>
          </p:cNvPr>
          <p:cNvSpPr>
            <a:spLocks noGrp="1"/>
          </p:cNvSpPr>
          <p:nvPr>
            <p:ph type="title"/>
          </p:nvPr>
        </p:nvSpPr>
        <p:spPr>
          <a:xfrm>
            <a:off x="628650" y="218318"/>
            <a:ext cx="7886699" cy="699516"/>
          </a:xfrm>
        </p:spPr>
        <p:txBody>
          <a:bodyPr spcFirstLastPara="1" vert="horz" wrap="square" lIns="68580" tIns="34290" rIns="68580" bIns="34290" rtlCol="0" anchor="b" anchorCtr="0">
            <a:normAutofit/>
          </a:bodyPr>
          <a:lstStyle/>
          <a:p>
            <a:r>
              <a:rPr lang="en-US" sz="4050" kern="1200" dirty="0">
                <a:solidFill>
                  <a:schemeClr val="tx1"/>
                </a:solidFill>
                <a:latin typeface="+mj-lt"/>
                <a:ea typeface="+mj-ea"/>
                <a:cs typeface="+mj-cs"/>
              </a:rPr>
              <a:t>Kapua – Configuration Service</a:t>
            </a:r>
          </a:p>
        </p:txBody>
      </p:sp>
      <p:sp>
        <p:nvSpPr>
          <p:cNvPr id="3" name="Content Placeholder 2">
            <a:extLst>
              <a:ext uri="{FF2B5EF4-FFF2-40B4-BE49-F238E27FC236}">
                <a16:creationId xmlns:a16="http://schemas.microsoft.com/office/drawing/2014/main" id="{F3A31BFE-3310-7097-BCF0-C8112727502E}"/>
              </a:ext>
            </a:extLst>
          </p:cNvPr>
          <p:cNvSpPr>
            <a:spLocks noGrp="1"/>
          </p:cNvSpPr>
          <p:nvPr>
            <p:ph idx="1"/>
          </p:nvPr>
        </p:nvSpPr>
        <p:spPr>
          <a:xfrm>
            <a:off x="628650" y="1001795"/>
            <a:ext cx="7886699" cy="315468"/>
          </a:xfrm>
        </p:spPr>
        <p:txBody>
          <a:bodyPr spcFirstLastPara="1" vert="horz" wrap="square" lIns="68580" tIns="34290" rIns="68580" bIns="34290" rtlCol="0" anchor="t" anchorCtr="0">
            <a:normAutofit fontScale="92500" lnSpcReduction="20000"/>
          </a:bodyPr>
          <a:lstStyle/>
          <a:p>
            <a:pPr marL="0" indent="0">
              <a:buNone/>
            </a:pPr>
            <a:r>
              <a:rPr lang="en-US" kern="1200" dirty="0">
                <a:solidFill>
                  <a:schemeClr val="tx1"/>
                </a:solidFill>
                <a:latin typeface="+mn-lt"/>
                <a:ea typeface="+mn-ea"/>
                <a:cs typeface="+mn-cs"/>
              </a:rPr>
              <a:t>Configure Kura settings from the cloud</a:t>
            </a:r>
          </a:p>
        </p:txBody>
      </p:sp>
      <p:pic>
        <p:nvPicPr>
          <p:cNvPr id="4" name="Picture 3">
            <a:extLst>
              <a:ext uri="{FF2B5EF4-FFF2-40B4-BE49-F238E27FC236}">
                <a16:creationId xmlns:a16="http://schemas.microsoft.com/office/drawing/2014/main" id="{9F69E7CB-B9B5-91C8-9C6A-1227D925962C}"/>
              </a:ext>
            </a:extLst>
          </p:cNvPr>
          <p:cNvPicPr>
            <a:picLocks noChangeAspect="1"/>
          </p:cNvPicPr>
          <p:nvPr/>
        </p:nvPicPr>
        <p:blipFill>
          <a:blip r:embed="rId3"/>
          <a:stretch>
            <a:fillRect/>
          </a:stretch>
        </p:blipFill>
        <p:spPr>
          <a:xfrm>
            <a:off x="1650454" y="1397851"/>
            <a:ext cx="5843090" cy="3330560"/>
          </a:xfrm>
          <a:prstGeom prst="rect">
            <a:avLst/>
          </a:prstGeom>
        </p:spPr>
      </p:pic>
      <p:sp>
        <p:nvSpPr>
          <p:cNvPr id="5" name="Slide Number Placeholder 4">
            <a:extLst>
              <a:ext uri="{FF2B5EF4-FFF2-40B4-BE49-F238E27FC236}">
                <a16:creationId xmlns:a16="http://schemas.microsoft.com/office/drawing/2014/main" id="{779DB69D-759A-E7B0-BDF5-3FDC297BC542}"/>
              </a:ext>
            </a:extLst>
          </p:cNvPr>
          <p:cNvSpPr>
            <a:spLocks noGrp="1"/>
          </p:cNvSpPr>
          <p:nvPr>
            <p:ph type="sldNum" idx="12"/>
          </p:nvPr>
        </p:nvSpPr>
        <p:spPr/>
        <p:txBody>
          <a:bodyPr/>
          <a:lstStyle/>
          <a:p>
            <a:fld id="{BE2F0C7D-271B-834E-822C-5406AA2C48FF}" type="slidenum">
              <a:rPr lang="en-US" smtClean="0"/>
              <a:pPr/>
              <a:t>17</a:t>
            </a:fld>
            <a:endParaRPr lang="en-US" dirty="0"/>
          </a:p>
        </p:txBody>
      </p:sp>
    </p:spTree>
    <p:extLst>
      <p:ext uri="{BB962C8B-B14F-4D97-AF65-F5344CB8AC3E}">
        <p14:creationId xmlns:p14="http://schemas.microsoft.com/office/powerpoint/2010/main" val="1875502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28F8E-3188-1DBB-C27E-4AC80E5FF94B}"/>
              </a:ext>
            </a:extLst>
          </p:cNvPr>
          <p:cNvSpPr>
            <a:spLocks noGrp="1"/>
          </p:cNvSpPr>
          <p:nvPr>
            <p:ph type="title"/>
          </p:nvPr>
        </p:nvSpPr>
        <p:spPr>
          <a:xfrm>
            <a:off x="628650" y="218318"/>
            <a:ext cx="7886699" cy="699516"/>
          </a:xfrm>
        </p:spPr>
        <p:txBody>
          <a:bodyPr spcFirstLastPara="1" vert="horz" wrap="square" lIns="68580" tIns="34290" rIns="68580" bIns="34290" rtlCol="0" anchor="b" anchorCtr="0">
            <a:normAutofit/>
          </a:bodyPr>
          <a:lstStyle/>
          <a:p>
            <a:r>
              <a:rPr lang="en-US" sz="4050" kern="1200" dirty="0">
                <a:solidFill>
                  <a:schemeClr val="tx1"/>
                </a:solidFill>
                <a:latin typeface="+mj-lt"/>
                <a:ea typeface="+mj-ea"/>
                <a:cs typeface="+mj-cs"/>
              </a:rPr>
              <a:t>Kapua – Snapshot Service</a:t>
            </a:r>
          </a:p>
        </p:txBody>
      </p:sp>
      <p:sp>
        <p:nvSpPr>
          <p:cNvPr id="3" name="Content Placeholder 2">
            <a:extLst>
              <a:ext uri="{FF2B5EF4-FFF2-40B4-BE49-F238E27FC236}">
                <a16:creationId xmlns:a16="http://schemas.microsoft.com/office/drawing/2014/main" id="{F3A31BFE-3310-7097-BCF0-C8112727502E}"/>
              </a:ext>
            </a:extLst>
          </p:cNvPr>
          <p:cNvSpPr>
            <a:spLocks noGrp="1"/>
          </p:cNvSpPr>
          <p:nvPr>
            <p:ph idx="1"/>
          </p:nvPr>
        </p:nvSpPr>
        <p:spPr>
          <a:xfrm>
            <a:off x="628650" y="1001795"/>
            <a:ext cx="7886699" cy="315468"/>
          </a:xfrm>
        </p:spPr>
        <p:txBody>
          <a:bodyPr spcFirstLastPara="1" vert="horz" wrap="square" lIns="68580" tIns="34290" rIns="68580" bIns="34290" rtlCol="0" anchor="t" anchorCtr="0">
            <a:normAutofit fontScale="92500" lnSpcReduction="20000"/>
          </a:bodyPr>
          <a:lstStyle/>
          <a:p>
            <a:pPr marL="0" indent="0">
              <a:buNone/>
            </a:pPr>
            <a:r>
              <a:rPr lang="en-US" kern="1200" dirty="0">
                <a:solidFill>
                  <a:schemeClr val="tx1"/>
                </a:solidFill>
                <a:latin typeface="+mn-lt"/>
                <a:ea typeface="+mn-ea"/>
                <a:cs typeface="+mn-cs"/>
              </a:rPr>
              <a:t>Scale your deployment by applying snapshots to devices</a:t>
            </a:r>
          </a:p>
        </p:txBody>
      </p:sp>
      <p:pic>
        <p:nvPicPr>
          <p:cNvPr id="5" name="Picture 4">
            <a:extLst>
              <a:ext uri="{FF2B5EF4-FFF2-40B4-BE49-F238E27FC236}">
                <a16:creationId xmlns:a16="http://schemas.microsoft.com/office/drawing/2014/main" id="{F75867FD-BAAF-F3C0-51C0-BEFB5F597DF2}"/>
              </a:ext>
            </a:extLst>
          </p:cNvPr>
          <p:cNvPicPr>
            <a:picLocks noChangeAspect="1"/>
          </p:cNvPicPr>
          <p:nvPr/>
        </p:nvPicPr>
        <p:blipFill>
          <a:blip r:embed="rId4"/>
          <a:stretch>
            <a:fillRect/>
          </a:stretch>
        </p:blipFill>
        <p:spPr>
          <a:xfrm>
            <a:off x="1657349" y="1532299"/>
            <a:ext cx="5829300" cy="3271598"/>
          </a:xfrm>
          <a:prstGeom prst="rect">
            <a:avLst/>
          </a:prstGeom>
        </p:spPr>
      </p:pic>
      <p:pic>
        <p:nvPicPr>
          <p:cNvPr id="6" name="Content Placeholder 4" descr="A picture containing text&#10;&#10;Description automatically generated">
            <a:extLst>
              <a:ext uri="{FF2B5EF4-FFF2-40B4-BE49-F238E27FC236}">
                <a16:creationId xmlns:a16="http://schemas.microsoft.com/office/drawing/2014/main" id="{A6905F42-DAED-FCCA-38CA-2FE625C95555}"/>
              </a:ext>
            </a:extLst>
          </p:cNvPr>
          <p:cNvPicPr>
            <a:picLocks noChangeAspect="1"/>
          </p:cNvPicPr>
          <p:nvPr/>
        </p:nvPicPr>
        <p:blipFill>
          <a:blip r:embed="rId5"/>
          <a:stretch>
            <a:fillRect/>
          </a:stretch>
        </p:blipFill>
        <p:spPr>
          <a:xfrm>
            <a:off x="7556120" y="52907"/>
            <a:ext cx="1539570" cy="1729854"/>
          </a:xfrm>
          <a:prstGeom prst="rect">
            <a:avLst/>
          </a:prstGeom>
        </p:spPr>
      </p:pic>
      <p:sp>
        <p:nvSpPr>
          <p:cNvPr id="4" name="Slide Number Placeholder 3">
            <a:extLst>
              <a:ext uri="{FF2B5EF4-FFF2-40B4-BE49-F238E27FC236}">
                <a16:creationId xmlns:a16="http://schemas.microsoft.com/office/drawing/2014/main" id="{1C6EF679-DDF6-CA0A-FFFF-609353C23378}"/>
              </a:ext>
            </a:extLst>
          </p:cNvPr>
          <p:cNvSpPr>
            <a:spLocks noGrp="1"/>
          </p:cNvSpPr>
          <p:nvPr>
            <p:ph type="sldNum" idx="12"/>
          </p:nvPr>
        </p:nvSpPr>
        <p:spPr/>
        <p:txBody>
          <a:bodyPr/>
          <a:lstStyle/>
          <a:p>
            <a:fld id="{BE2F0C7D-271B-834E-822C-5406AA2C48FF}" type="slidenum">
              <a:rPr lang="en-US" smtClean="0"/>
              <a:pPr/>
              <a:t>18</a:t>
            </a:fld>
            <a:endParaRPr lang="en-US" dirty="0"/>
          </a:p>
        </p:txBody>
      </p:sp>
    </p:spTree>
    <p:extLst>
      <p:ext uri="{BB962C8B-B14F-4D97-AF65-F5344CB8AC3E}">
        <p14:creationId xmlns:p14="http://schemas.microsoft.com/office/powerpoint/2010/main" val="4009645583"/>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8D59-4156-3703-BF5A-6E5E04FA5BA1}"/>
              </a:ext>
            </a:extLst>
          </p:cNvPr>
          <p:cNvSpPr>
            <a:spLocks noGrp="1"/>
          </p:cNvSpPr>
          <p:nvPr>
            <p:ph type="title"/>
          </p:nvPr>
        </p:nvSpPr>
        <p:spPr>
          <a:xfrm>
            <a:off x="423978" y="353717"/>
            <a:ext cx="8408194" cy="558627"/>
          </a:xfrm>
        </p:spPr>
        <p:txBody>
          <a:bodyPr spcFirstLastPara="1" vert="horz" wrap="square" lIns="68580" tIns="34290" rIns="68580" bIns="34290" rtlCol="0" anchor="ctr" anchorCtr="0">
            <a:normAutofit/>
          </a:bodyPr>
          <a:lstStyle/>
          <a:p>
            <a:pPr algn="ctr"/>
            <a:r>
              <a:rPr lang="en-US" sz="2400" kern="1200" dirty="0">
                <a:solidFill>
                  <a:schemeClr val="tx1"/>
                </a:solidFill>
                <a:latin typeface="+mj-lt"/>
                <a:ea typeface="+mj-ea"/>
                <a:cs typeface="+mj-cs"/>
              </a:rPr>
              <a:t>What Kura &amp; Kapua look like in a deployment</a:t>
            </a:r>
          </a:p>
        </p:txBody>
      </p:sp>
      <p:pic>
        <p:nvPicPr>
          <p:cNvPr id="9" name="Picture 8">
            <a:extLst>
              <a:ext uri="{FF2B5EF4-FFF2-40B4-BE49-F238E27FC236}">
                <a16:creationId xmlns:a16="http://schemas.microsoft.com/office/drawing/2014/main" id="{C396E820-C4D7-6AEB-ABCD-F332BE680652}"/>
              </a:ext>
            </a:extLst>
          </p:cNvPr>
          <p:cNvPicPr>
            <a:picLocks noChangeAspect="1"/>
          </p:cNvPicPr>
          <p:nvPr/>
        </p:nvPicPr>
        <p:blipFill>
          <a:blip r:embed="rId3"/>
          <a:stretch>
            <a:fillRect/>
          </a:stretch>
        </p:blipFill>
        <p:spPr>
          <a:xfrm>
            <a:off x="2451862" y="1041228"/>
            <a:ext cx="4240276" cy="3545054"/>
          </a:xfrm>
          <a:prstGeom prst="rect">
            <a:avLst/>
          </a:prstGeom>
        </p:spPr>
      </p:pic>
      <p:sp>
        <p:nvSpPr>
          <p:cNvPr id="3" name="Slide Number Placeholder 2">
            <a:extLst>
              <a:ext uri="{FF2B5EF4-FFF2-40B4-BE49-F238E27FC236}">
                <a16:creationId xmlns:a16="http://schemas.microsoft.com/office/drawing/2014/main" id="{E8F5C239-EB66-3632-9E54-04BBA6EF6138}"/>
              </a:ext>
            </a:extLst>
          </p:cNvPr>
          <p:cNvSpPr>
            <a:spLocks noGrp="1"/>
          </p:cNvSpPr>
          <p:nvPr>
            <p:ph type="sldNum" idx="12"/>
          </p:nvPr>
        </p:nvSpPr>
        <p:spPr/>
        <p:txBody>
          <a:bodyPr/>
          <a:lstStyle/>
          <a:p>
            <a:fld id="{BE2F0C7D-271B-834E-822C-5406AA2C48FF}" type="slidenum">
              <a:rPr lang="en-US" smtClean="0"/>
              <a:pPr/>
              <a:t>19</a:t>
            </a:fld>
            <a:endParaRPr lang="en-US" dirty="0"/>
          </a:p>
        </p:txBody>
      </p:sp>
    </p:spTree>
    <p:extLst>
      <p:ext uri="{BB962C8B-B14F-4D97-AF65-F5344CB8AC3E}">
        <p14:creationId xmlns:p14="http://schemas.microsoft.com/office/powerpoint/2010/main" val="2321115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in a black jacket&#10;&#10;Description automatically generated">
            <a:extLst>
              <a:ext uri="{FF2B5EF4-FFF2-40B4-BE49-F238E27FC236}">
                <a16:creationId xmlns:a16="http://schemas.microsoft.com/office/drawing/2014/main" id="{68A34506-7990-762E-517C-95718DE89673}"/>
              </a:ext>
            </a:extLst>
          </p:cNvPr>
          <p:cNvPicPr>
            <a:picLocks noChangeAspect="1"/>
          </p:cNvPicPr>
          <p:nvPr/>
        </p:nvPicPr>
        <p:blipFill>
          <a:blip r:embed="rId2"/>
          <a:stretch>
            <a:fillRect/>
          </a:stretch>
        </p:blipFill>
        <p:spPr>
          <a:xfrm>
            <a:off x="-26565" y="593309"/>
            <a:ext cx="3075632" cy="6724022"/>
          </a:xfrm>
          <a:prstGeom prst="rect">
            <a:avLst/>
          </a:prstGeom>
        </p:spPr>
      </p:pic>
      <p:pic>
        <p:nvPicPr>
          <p:cNvPr id="20" name="Picture 19" descr="A person in a black jacket&#10;&#10;Description automatically generated">
            <a:extLst>
              <a:ext uri="{FF2B5EF4-FFF2-40B4-BE49-F238E27FC236}">
                <a16:creationId xmlns:a16="http://schemas.microsoft.com/office/drawing/2014/main" id="{E8421BC6-A1C2-CEB2-A2D7-762451837D7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6863" y="600411"/>
            <a:ext cx="3072384" cy="6716920"/>
          </a:xfrm>
          <a:prstGeom prst="rect">
            <a:avLst/>
          </a:prstGeom>
        </p:spPr>
      </p:pic>
      <p:pic>
        <p:nvPicPr>
          <p:cNvPr id="3" name="Picture 2" descr="Image">
            <a:extLst>
              <a:ext uri="{FF2B5EF4-FFF2-40B4-BE49-F238E27FC236}">
                <a16:creationId xmlns:a16="http://schemas.microsoft.com/office/drawing/2014/main" id="{78053E51-E104-6D52-3286-D3F283F098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74" t="6033" r="6598" b="-1575"/>
          <a:stretch/>
        </p:blipFill>
        <p:spPr bwMode="auto">
          <a:xfrm>
            <a:off x="6073410" y="458559"/>
            <a:ext cx="3075633" cy="491422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3B01794E-6DC9-F490-5C2B-E972D600553E}"/>
              </a:ext>
            </a:extLst>
          </p:cNvPr>
          <p:cNvSpPr>
            <a:spLocks noGrp="1"/>
          </p:cNvSpPr>
          <p:nvPr>
            <p:ph type="body" idx="1"/>
          </p:nvPr>
        </p:nvSpPr>
        <p:spPr>
          <a:xfrm>
            <a:off x="311700" y="1300759"/>
            <a:ext cx="8520600" cy="3416400"/>
          </a:xfrm>
        </p:spPr>
        <p:txBody>
          <a:bodyPr/>
          <a:lstStyle/>
          <a:p>
            <a:endParaRPr lang="en-US" dirty="0"/>
          </a:p>
        </p:txBody>
      </p:sp>
      <p:pic>
        <p:nvPicPr>
          <p:cNvPr id="10" name="Picture 9" descr="A person leaning on a staircase&#10;&#10;Description automatically generated">
            <a:extLst>
              <a:ext uri="{FF2B5EF4-FFF2-40B4-BE49-F238E27FC236}">
                <a16:creationId xmlns:a16="http://schemas.microsoft.com/office/drawing/2014/main" id="{5A77FE95-C167-4F0E-F0BB-19D2B2B653C3}"/>
              </a:ext>
            </a:extLst>
          </p:cNvPr>
          <p:cNvPicPr>
            <a:picLocks noChangeAspect="1"/>
          </p:cNvPicPr>
          <p:nvPr/>
        </p:nvPicPr>
        <p:blipFill rotWithShape="1">
          <a:blip r:embed="rId6"/>
          <a:srcRect l="31648" r="30171" b="3311"/>
          <a:stretch/>
        </p:blipFill>
        <p:spPr>
          <a:xfrm>
            <a:off x="3041557" y="443915"/>
            <a:ext cx="3049066" cy="5143500"/>
          </a:xfrm>
          <a:prstGeom prst="rect">
            <a:avLst/>
          </a:prstGeom>
        </p:spPr>
      </p:pic>
      <p:sp>
        <p:nvSpPr>
          <p:cNvPr id="14" name="Title 3">
            <a:extLst>
              <a:ext uri="{FF2B5EF4-FFF2-40B4-BE49-F238E27FC236}">
                <a16:creationId xmlns:a16="http://schemas.microsoft.com/office/drawing/2014/main" id="{FF377C07-79E5-62B1-B548-117EFBB72DDA}"/>
              </a:ext>
            </a:extLst>
          </p:cNvPr>
          <p:cNvSpPr txBox="1">
            <a:spLocks/>
          </p:cNvSpPr>
          <p:nvPr/>
        </p:nvSpPr>
        <p:spPr>
          <a:xfrm>
            <a:off x="3128251" y="4080295"/>
            <a:ext cx="2865975" cy="572700"/>
          </a:xfrm>
          <a:prstGeom prst="rect">
            <a:avLst/>
          </a:prstGeom>
          <a:ln>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600" dirty="0">
                <a:ln w="0"/>
                <a:solidFill>
                  <a:schemeClr val="tx1"/>
                </a:solidFill>
                <a:effectLst>
                  <a:outerShdw blurRad="38100" dist="19050" dir="2700000" algn="tl" rotWithShape="0">
                    <a:schemeClr val="dk1">
                      <a:alpha val="40000"/>
                    </a:schemeClr>
                  </a:outerShdw>
                </a:effectLst>
              </a:rPr>
              <a:t>Gregory Ivo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w="0">
                  <a:solidFill>
                    <a:srgbClr val="000000"/>
                  </a:solidFill>
                </a:ln>
                <a:solidFill>
                  <a:srgbClr val="000000"/>
                </a:solidFill>
                <a:effectLst>
                  <a:outerShdw blurRad="38100" dist="19050" dir="2700000" algn="tl" rotWithShape="0">
                    <a:srgbClr val="000000">
                      <a:alpha val="40000"/>
                    </a:srgbClr>
                  </a:outerShdw>
                </a:effectLst>
                <a:uLnTx/>
                <a:uFillTx/>
                <a:latin typeface="Arial"/>
                <a:ea typeface="+mn-ea"/>
                <a:cs typeface="+mn-cs"/>
                <a:sym typeface="Arial"/>
              </a:rPr>
              <a:t>Engineer @ Eurotech Inc</a:t>
            </a:r>
          </a:p>
          <a:p>
            <a:pPr algn="ctr"/>
            <a:endParaRPr lang="en-US" sz="1600" dirty="0">
              <a:ln w="0"/>
              <a:solidFill>
                <a:schemeClr val="tx1"/>
              </a:solidFill>
              <a:effectLst>
                <a:outerShdw blurRad="38100" dist="19050" dir="2700000" algn="tl" rotWithShape="0">
                  <a:schemeClr val="dk1">
                    <a:alpha val="40000"/>
                  </a:schemeClr>
                </a:outerShdw>
              </a:effectLst>
            </a:endParaRPr>
          </a:p>
        </p:txBody>
      </p:sp>
      <p:sp>
        <p:nvSpPr>
          <p:cNvPr id="16" name="Title 3">
            <a:extLst>
              <a:ext uri="{FF2B5EF4-FFF2-40B4-BE49-F238E27FC236}">
                <a16:creationId xmlns:a16="http://schemas.microsoft.com/office/drawing/2014/main" id="{6F2088B0-FBC6-BA6E-00C2-078EC3133217}"/>
              </a:ext>
            </a:extLst>
          </p:cNvPr>
          <p:cNvSpPr txBox="1">
            <a:spLocks/>
          </p:cNvSpPr>
          <p:nvPr/>
        </p:nvSpPr>
        <p:spPr>
          <a:xfrm>
            <a:off x="6174121" y="4080295"/>
            <a:ext cx="2865975" cy="572700"/>
          </a:xfrm>
          <a:prstGeom prst="rect">
            <a:avLst/>
          </a:prstGeom>
          <a:ln>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600" dirty="0">
                <a:ln w="0"/>
                <a:solidFill>
                  <a:schemeClr val="tx1"/>
                </a:solidFill>
                <a:effectLst>
                  <a:outerShdw blurRad="38100" dist="19050" dir="2700000" algn="tl" rotWithShape="0">
                    <a:schemeClr val="dk1">
                      <a:alpha val="40000"/>
                    </a:schemeClr>
                  </a:outerShdw>
                </a:effectLst>
              </a:rPr>
              <a:t>Simone </a:t>
            </a:r>
            <a:r>
              <a:rPr lang="en-US" sz="1600" dirty="0" err="1">
                <a:ln w="0"/>
                <a:solidFill>
                  <a:schemeClr val="tx1"/>
                </a:solidFill>
                <a:effectLst>
                  <a:outerShdw blurRad="38100" dist="19050" dir="2700000" algn="tl" rotWithShape="0">
                    <a:schemeClr val="dk1">
                      <a:alpha val="40000"/>
                    </a:schemeClr>
                  </a:outerShdw>
                </a:effectLst>
              </a:rPr>
              <a:t>Fiorani</a:t>
            </a:r>
            <a:endParaRPr lang="en-US" sz="1600" dirty="0">
              <a:ln w="0"/>
              <a:solidFill>
                <a:schemeClr val="tx1"/>
              </a:solidFill>
              <a:effectLst>
                <a:outerShdw blurRad="38100" dist="19050" dir="2700000" algn="tl" rotWithShape="0">
                  <a:schemeClr val="dk1">
                    <a:alpha val="40000"/>
                  </a:schemeClr>
                </a:outerShdw>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w="0">
                  <a:solidFill>
                    <a:srgbClr val="000000"/>
                  </a:solidFill>
                </a:ln>
                <a:solidFill>
                  <a:srgbClr val="000000"/>
                </a:solidFill>
                <a:effectLst>
                  <a:outerShdw blurRad="38100" dist="19050" dir="2700000" algn="tl" rotWithShape="0">
                    <a:srgbClr val="000000">
                      <a:alpha val="40000"/>
                    </a:srgbClr>
                  </a:outerShdw>
                </a:effectLst>
                <a:uLnTx/>
                <a:uFillTx/>
                <a:latin typeface="Arial"/>
                <a:ea typeface="+mn-ea"/>
                <a:cs typeface="+mn-cs"/>
                <a:sym typeface="Arial"/>
              </a:rPr>
              <a:t>Engineer @ Eurotech SPA</a:t>
            </a:r>
          </a:p>
          <a:p>
            <a:pPr algn="ctr"/>
            <a:endParaRPr lang="en-US" sz="1600" dirty="0">
              <a:ln w="0"/>
              <a:solidFill>
                <a:schemeClr val="tx1"/>
              </a:solidFill>
              <a:effectLst>
                <a:outerShdw blurRad="38100" dist="19050" dir="2700000" algn="tl" rotWithShape="0">
                  <a:schemeClr val="dk1">
                    <a:alpha val="40000"/>
                  </a:schemeClr>
                </a:outerShdw>
              </a:effectLst>
            </a:endParaRPr>
          </a:p>
          <a:p>
            <a:pPr algn="ctr"/>
            <a:endParaRPr lang="en-US" sz="1600" dirty="0">
              <a:ln w="0"/>
              <a:solidFill>
                <a:schemeClr val="tx1"/>
              </a:solidFill>
              <a:effectLst>
                <a:outerShdw blurRad="38100" dist="19050" dir="2700000" algn="tl" rotWithShape="0">
                  <a:schemeClr val="dk1">
                    <a:alpha val="40000"/>
                  </a:schemeClr>
                </a:outerShdw>
              </a:effectLst>
            </a:endParaRPr>
          </a:p>
        </p:txBody>
      </p:sp>
      <p:sp>
        <p:nvSpPr>
          <p:cNvPr id="18" name="Title 3">
            <a:extLst>
              <a:ext uri="{FF2B5EF4-FFF2-40B4-BE49-F238E27FC236}">
                <a16:creationId xmlns:a16="http://schemas.microsoft.com/office/drawing/2014/main" id="{9596EC12-5D61-1C1A-D5DA-A8CC080DAC13}"/>
              </a:ext>
            </a:extLst>
          </p:cNvPr>
          <p:cNvSpPr txBox="1">
            <a:spLocks/>
          </p:cNvSpPr>
          <p:nvPr/>
        </p:nvSpPr>
        <p:spPr>
          <a:xfrm>
            <a:off x="91818" y="4080295"/>
            <a:ext cx="2862779" cy="572700"/>
          </a:xfrm>
          <a:prstGeom prst="rect">
            <a:avLst/>
          </a:prstGeom>
          <a:ln>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600" dirty="0">
                <a:ln w="0"/>
                <a:solidFill>
                  <a:schemeClr val="tx1"/>
                </a:solidFill>
                <a:effectLst>
                  <a:outerShdw blurRad="38100" dist="19050" dir="2700000" algn="tl" rotWithShape="0">
                    <a:schemeClr val="dk1">
                      <a:alpha val="40000"/>
                    </a:schemeClr>
                  </a:outerShdw>
                </a:effectLst>
              </a:rPr>
              <a:t>Salvatore Coppola</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w="0">
                  <a:solidFill>
                    <a:srgbClr val="000000"/>
                  </a:solidFill>
                </a:ln>
                <a:solidFill>
                  <a:srgbClr val="000000"/>
                </a:solidFill>
                <a:effectLst>
                  <a:outerShdw blurRad="38100" dist="19050" dir="2700000" algn="tl" rotWithShape="0">
                    <a:srgbClr val="000000">
                      <a:alpha val="40000"/>
                    </a:srgbClr>
                  </a:outerShdw>
                </a:effectLst>
                <a:uLnTx/>
                <a:uFillTx/>
                <a:latin typeface="Arial"/>
                <a:ea typeface="+mn-ea"/>
                <a:cs typeface="+mn-cs"/>
                <a:sym typeface="Arial"/>
              </a:rPr>
              <a:t>Senior Engineer @ Eurotech SPA</a:t>
            </a:r>
          </a:p>
          <a:p>
            <a:pPr algn="ctr"/>
            <a:endParaRPr lang="en-US" sz="1600" dirty="0">
              <a:ln w="0"/>
              <a:solidFill>
                <a:schemeClr val="tx1"/>
              </a:solidFill>
              <a:effectLst>
                <a:outerShdw blurRad="38100" dist="19050" dir="2700000" algn="tl" rotWithShape="0">
                  <a:schemeClr val="dk1">
                    <a:alpha val="40000"/>
                  </a:schemeClr>
                </a:outerShdw>
              </a:effectLst>
            </a:endParaRPr>
          </a:p>
        </p:txBody>
      </p:sp>
      <p:sp>
        <p:nvSpPr>
          <p:cNvPr id="22" name="Title 3">
            <a:extLst>
              <a:ext uri="{FF2B5EF4-FFF2-40B4-BE49-F238E27FC236}">
                <a16:creationId xmlns:a16="http://schemas.microsoft.com/office/drawing/2014/main" id="{8E6D317B-6981-D0C1-0998-318BE384D758}"/>
              </a:ext>
            </a:extLst>
          </p:cNvPr>
          <p:cNvSpPr txBox="1">
            <a:spLocks/>
          </p:cNvSpPr>
          <p:nvPr/>
        </p:nvSpPr>
        <p:spPr>
          <a:xfrm>
            <a:off x="0" y="18684"/>
            <a:ext cx="9140806" cy="574943"/>
          </a:xfrm>
          <a:prstGeom prst="rect">
            <a:avLst/>
          </a:prstGeom>
          <a:ln>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000" dirty="0">
                <a:ln w="0"/>
                <a:solidFill>
                  <a:schemeClr val="tx1"/>
                </a:solidFill>
                <a:effectLst>
                  <a:outerShdw blurRad="38100" dist="19050" dir="2700000" algn="tl" rotWithShape="0">
                    <a:schemeClr val="dk1">
                      <a:alpha val="40000"/>
                    </a:schemeClr>
                  </a:outerShdw>
                </a:effectLst>
              </a:rPr>
              <a:t>Who are we?</a:t>
            </a:r>
          </a:p>
        </p:txBody>
      </p:sp>
      <p:sp>
        <p:nvSpPr>
          <p:cNvPr id="6" name="Slide Number Placeholder 5">
            <a:extLst>
              <a:ext uri="{FF2B5EF4-FFF2-40B4-BE49-F238E27FC236}">
                <a16:creationId xmlns:a16="http://schemas.microsoft.com/office/drawing/2014/main" id="{7B5820A3-E809-3E6B-367B-9D63F70FF90D}"/>
              </a:ext>
            </a:extLst>
          </p:cNvPr>
          <p:cNvSpPr>
            <a:spLocks noGrp="1"/>
          </p:cNvSpPr>
          <p:nvPr>
            <p:ph type="sldNum" idx="12"/>
          </p:nvPr>
        </p:nvSpPr>
        <p:spPr>
          <a:xfrm>
            <a:off x="8534400" y="4844050"/>
            <a:ext cx="380925" cy="223200"/>
          </a:xfrm>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9" name="Picture 18" descr="A red text on a black background&#10;&#10;Description automatically generated">
            <a:extLst>
              <a:ext uri="{FF2B5EF4-FFF2-40B4-BE49-F238E27FC236}">
                <a16:creationId xmlns:a16="http://schemas.microsoft.com/office/drawing/2014/main" id="{88658C15-CA75-AD78-8B10-A270DE797B8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7715" y="2751667"/>
            <a:ext cx="3066714" cy="3066714"/>
          </a:xfrm>
          <a:prstGeom prst="rect">
            <a:avLst/>
          </a:prstGeom>
        </p:spPr>
      </p:pic>
      <p:sp>
        <p:nvSpPr>
          <p:cNvPr id="23" name="Title 22">
            <a:extLst>
              <a:ext uri="{FF2B5EF4-FFF2-40B4-BE49-F238E27FC236}">
                <a16:creationId xmlns:a16="http://schemas.microsoft.com/office/drawing/2014/main" id="{B68FE4E9-4BA0-429A-E8EA-B3BC9E247822}"/>
              </a:ext>
            </a:extLst>
          </p:cNvPr>
          <p:cNvSpPr>
            <a:spLocks noGrp="1"/>
          </p:cNvSpPr>
          <p:nvPr>
            <p:ph type="title"/>
          </p:nvPr>
        </p:nvSpPr>
        <p:spPr/>
        <p:txBody>
          <a:bodyPr/>
          <a:lstStyle/>
          <a:p>
            <a:endParaRPr lang="en-US"/>
          </a:p>
        </p:txBody>
      </p:sp>
      <p:pic>
        <p:nvPicPr>
          <p:cNvPr id="25" name="Picture 24" descr="A person with glasses and a badge&#10;&#10;Description automatically generated">
            <a:extLst>
              <a:ext uri="{FF2B5EF4-FFF2-40B4-BE49-F238E27FC236}">
                <a16:creationId xmlns:a16="http://schemas.microsoft.com/office/drawing/2014/main" id="{8E297870-B0A4-039C-B043-9690A2DBE8F0}"/>
              </a:ext>
            </a:extLst>
          </p:cNvPr>
          <p:cNvPicPr>
            <a:picLocks noChangeAspect="1"/>
          </p:cNvPicPr>
          <p:nvPr/>
        </p:nvPicPr>
        <p:blipFill rotWithShape="1">
          <a:blip r:embed="rId9"/>
          <a:srcRect t="3131" r="7931" b="12296"/>
          <a:stretch/>
        </p:blipFill>
        <p:spPr>
          <a:xfrm rot="16200000">
            <a:off x="-985984" y="1562427"/>
            <a:ext cx="4994110" cy="3055865"/>
          </a:xfrm>
          <a:prstGeom prst="rect">
            <a:avLst/>
          </a:prstGeom>
        </p:spPr>
      </p:pic>
      <p:sp>
        <p:nvSpPr>
          <p:cNvPr id="26" name="Title 3">
            <a:extLst>
              <a:ext uri="{FF2B5EF4-FFF2-40B4-BE49-F238E27FC236}">
                <a16:creationId xmlns:a16="http://schemas.microsoft.com/office/drawing/2014/main" id="{11A11DA9-770B-0DF1-C9CD-D54725B7BC0B}"/>
              </a:ext>
            </a:extLst>
          </p:cNvPr>
          <p:cNvSpPr txBox="1">
            <a:spLocks/>
          </p:cNvSpPr>
          <p:nvPr/>
        </p:nvSpPr>
        <p:spPr>
          <a:xfrm>
            <a:off x="65641" y="4083948"/>
            <a:ext cx="2865975" cy="572700"/>
          </a:xfrm>
          <a:prstGeom prst="rect">
            <a:avLst/>
          </a:prstGeom>
          <a:ln>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600" dirty="0">
                <a:ln w="0"/>
                <a:solidFill>
                  <a:schemeClr val="tx1"/>
                </a:solidFill>
                <a:effectLst>
                  <a:outerShdw blurRad="38100" dist="19050" dir="2700000" algn="tl" rotWithShape="0">
                    <a:schemeClr val="dk1">
                      <a:alpha val="40000"/>
                    </a:schemeClr>
                  </a:outerShdw>
                </a:effectLst>
              </a:rPr>
              <a:t>Mattia Dal Ben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w="0">
                  <a:solidFill>
                    <a:srgbClr val="000000"/>
                  </a:solidFill>
                </a:ln>
                <a:solidFill>
                  <a:srgbClr val="000000"/>
                </a:solidFill>
                <a:effectLst>
                  <a:outerShdw blurRad="38100" dist="19050" dir="2700000" algn="tl" rotWithShape="0">
                    <a:srgbClr val="000000">
                      <a:alpha val="40000"/>
                    </a:srgbClr>
                  </a:outerShdw>
                </a:effectLst>
                <a:uLnTx/>
                <a:uFillTx/>
                <a:latin typeface="Arial"/>
                <a:ea typeface="+mn-ea"/>
                <a:cs typeface="+mn-cs"/>
                <a:sym typeface="Arial"/>
              </a:rPr>
              <a:t>Engineer @ Eurotech SPA</a:t>
            </a:r>
          </a:p>
          <a:p>
            <a:pPr algn="ctr"/>
            <a:endParaRPr lang="en-US" sz="1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1587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18A946-FAAA-73F9-895A-CDCCB36CC0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3" name="Title 2">
            <a:extLst>
              <a:ext uri="{FF2B5EF4-FFF2-40B4-BE49-F238E27FC236}">
                <a16:creationId xmlns:a16="http://schemas.microsoft.com/office/drawing/2014/main" id="{C105E1D5-B788-BD5B-7376-25E1F540D1A4}"/>
              </a:ext>
            </a:extLst>
          </p:cNvPr>
          <p:cNvSpPr>
            <a:spLocks noGrp="1"/>
          </p:cNvSpPr>
          <p:nvPr>
            <p:ph type="title"/>
          </p:nvPr>
        </p:nvSpPr>
        <p:spPr/>
        <p:txBody>
          <a:bodyPr/>
          <a:lstStyle/>
          <a:p>
            <a:r>
              <a:rPr lang="en-US" dirty="0"/>
              <a:t>The Future of Edge</a:t>
            </a:r>
          </a:p>
        </p:txBody>
      </p:sp>
    </p:spTree>
    <p:extLst>
      <p:ext uri="{BB962C8B-B14F-4D97-AF65-F5344CB8AC3E}">
        <p14:creationId xmlns:p14="http://schemas.microsoft.com/office/powerpoint/2010/main" val="3590609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18" name="Picture 17" descr="A yellow arm with a black background&#10;&#10;Description automatically generated">
            <a:extLst>
              <a:ext uri="{FF2B5EF4-FFF2-40B4-BE49-F238E27FC236}">
                <a16:creationId xmlns:a16="http://schemas.microsoft.com/office/drawing/2014/main" id="{7C3EA559-2D2A-6236-85B3-DD70C16D7C22}"/>
              </a:ext>
            </a:extLst>
          </p:cNvPr>
          <p:cNvPicPr>
            <a:picLocks noChangeAspect="1"/>
          </p:cNvPicPr>
          <p:nvPr/>
        </p:nvPicPr>
        <p:blipFill>
          <a:blip r:embed="rId3"/>
          <a:stretch>
            <a:fillRect/>
          </a:stretch>
        </p:blipFill>
        <p:spPr>
          <a:xfrm>
            <a:off x="4376301" y="76250"/>
            <a:ext cx="5143500" cy="5143500"/>
          </a:xfrm>
          <a:prstGeom prst="rect">
            <a:avLst/>
          </a:prstGeom>
        </p:spPr>
      </p:pic>
      <p:sp>
        <p:nvSpPr>
          <p:cNvPr id="73" name="Google Shape;73;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Edge Gateways are Getting Powerful</a:t>
            </a:r>
            <a:endParaRPr dirty="0"/>
          </a:p>
        </p:txBody>
      </p:sp>
      <p:sp>
        <p:nvSpPr>
          <p:cNvPr id="11" name="Text Placeholder 10">
            <a:extLst>
              <a:ext uri="{FF2B5EF4-FFF2-40B4-BE49-F238E27FC236}">
                <a16:creationId xmlns:a16="http://schemas.microsoft.com/office/drawing/2014/main" id="{70AFE056-5DBA-3FFE-D24B-CBA71A9F6DCB}"/>
              </a:ext>
            </a:extLst>
          </p:cNvPr>
          <p:cNvSpPr>
            <a:spLocks noGrp="1"/>
          </p:cNvSpPr>
          <p:nvPr>
            <p:ph type="body" idx="1"/>
          </p:nvPr>
        </p:nvSpPr>
        <p:spPr/>
        <p:txBody>
          <a:bodyPr/>
          <a:lstStyle/>
          <a:p>
            <a:r>
              <a:rPr lang="en-US" dirty="0"/>
              <a:t>Low Power High Performance CPUs</a:t>
            </a:r>
          </a:p>
          <a:p>
            <a:r>
              <a:rPr lang="en-US" dirty="0"/>
              <a:t>GPUs</a:t>
            </a:r>
          </a:p>
          <a:p>
            <a:r>
              <a:rPr lang="en-US" dirty="0"/>
              <a:t>AI acceleration in silicon</a:t>
            </a:r>
          </a:p>
          <a:p>
            <a:r>
              <a:rPr lang="en-US" dirty="0"/>
              <a:t>HPC’s on the edge </a:t>
            </a:r>
            <a:br>
              <a:rPr lang="en-US" dirty="0"/>
            </a:br>
            <a:br>
              <a:rPr lang="en-US" dirty="0"/>
            </a:br>
            <a:br>
              <a:rPr lang="en-US" dirty="0"/>
            </a:br>
            <a:br>
              <a:rPr lang="en-US" dirty="0"/>
            </a:br>
            <a:br>
              <a:rPr lang="en-US" dirty="0"/>
            </a:br>
            <a:r>
              <a:rPr lang="en-US" dirty="0"/>
              <a:t>…What can you do with this Power?</a:t>
            </a:r>
          </a:p>
        </p:txBody>
      </p:sp>
      <p:sp>
        <p:nvSpPr>
          <p:cNvPr id="2" name="Slide Number Placeholder 2">
            <a:extLst>
              <a:ext uri="{FF2B5EF4-FFF2-40B4-BE49-F238E27FC236}">
                <a16:creationId xmlns:a16="http://schemas.microsoft.com/office/drawing/2014/main" id="{9B44D1DA-9F58-1887-081C-4B973E0EFE1B}"/>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79B1-52DF-F13A-5753-F24A3BACD08F}"/>
              </a:ext>
            </a:extLst>
          </p:cNvPr>
          <p:cNvSpPr>
            <a:spLocks noGrp="1"/>
          </p:cNvSpPr>
          <p:nvPr>
            <p:ph type="title"/>
          </p:nvPr>
        </p:nvSpPr>
        <p:spPr/>
        <p:txBody>
          <a:bodyPr/>
          <a:lstStyle/>
          <a:p>
            <a:r>
              <a:rPr lang="en-US" dirty="0"/>
              <a:t>Run AI Workloads on the Edge </a:t>
            </a:r>
          </a:p>
        </p:txBody>
      </p:sp>
      <p:sp>
        <p:nvSpPr>
          <p:cNvPr id="3" name="Text Placeholder 2">
            <a:extLst>
              <a:ext uri="{FF2B5EF4-FFF2-40B4-BE49-F238E27FC236}">
                <a16:creationId xmlns:a16="http://schemas.microsoft.com/office/drawing/2014/main" id="{60CE83E4-6D4A-B395-5AA2-4BE602E01574}"/>
              </a:ext>
            </a:extLst>
          </p:cNvPr>
          <p:cNvSpPr>
            <a:spLocks noGrp="1"/>
          </p:cNvSpPr>
          <p:nvPr>
            <p:ph type="body" idx="1"/>
          </p:nvPr>
        </p:nvSpPr>
        <p:spPr/>
        <p:txBody>
          <a:bodyPr/>
          <a:lstStyle/>
          <a:p>
            <a:r>
              <a:rPr lang="en-US" dirty="0"/>
              <a:t>Faster response times</a:t>
            </a:r>
          </a:p>
          <a:p>
            <a:r>
              <a:rPr lang="en-US" dirty="0"/>
              <a:t>Reduce bandwidth</a:t>
            </a:r>
          </a:p>
          <a:p>
            <a:r>
              <a:rPr lang="en-US" dirty="0"/>
              <a:t>Do the unimaginable with typical cloud-</a:t>
            </a:r>
            <a:r>
              <a:rPr lang="en-US" dirty="0" err="1"/>
              <a:t>Iot</a:t>
            </a:r>
            <a:r>
              <a:rPr lang="en-US" dirty="0"/>
              <a:t> Infrastructure on scale</a:t>
            </a:r>
          </a:p>
        </p:txBody>
      </p:sp>
      <p:pic>
        <p:nvPicPr>
          <p:cNvPr id="9" name="Picture 8" descr="A screenshot of a fire&#10;&#10;Description automatically generated">
            <a:extLst>
              <a:ext uri="{FF2B5EF4-FFF2-40B4-BE49-F238E27FC236}">
                <a16:creationId xmlns:a16="http://schemas.microsoft.com/office/drawing/2014/main" id="{C20BCA10-0E91-D92A-10D3-3F724A132C0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b="21944"/>
          <a:stretch/>
        </p:blipFill>
        <p:spPr>
          <a:xfrm>
            <a:off x="3317543" y="2571749"/>
            <a:ext cx="2435225" cy="1623483"/>
          </a:xfrm>
          <a:prstGeom prst="rect">
            <a:avLst/>
          </a:prstGeom>
        </p:spPr>
      </p:pic>
      <p:pic>
        <p:nvPicPr>
          <p:cNvPr id="5" name="Picture 4" descr="A collage of potholes on the road&#10;&#10;Description automatically generated">
            <a:extLst>
              <a:ext uri="{FF2B5EF4-FFF2-40B4-BE49-F238E27FC236}">
                <a16:creationId xmlns:a16="http://schemas.microsoft.com/office/drawing/2014/main" id="{6719D495-AEB1-EACA-CDC4-C1FBC38A9AC8}"/>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6928" t="1959" r="48881" b="52027"/>
          <a:stretch/>
        </p:blipFill>
        <p:spPr>
          <a:xfrm>
            <a:off x="384063" y="2571750"/>
            <a:ext cx="2435225" cy="1623483"/>
          </a:xfrm>
          <a:prstGeom prst="rect">
            <a:avLst/>
          </a:prstGeom>
        </p:spPr>
      </p:pic>
      <p:pic>
        <p:nvPicPr>
          <p:cNvPr id="5122" name="Picture 2" descr="Bead Eye (Visual Weld Inspection Solution) - Panasonic">
            <a:extLst>
              <a:ext uri="{FF2B5EF4-FFF2-40B4-BE49-F238E27FC236}">
                <a16:creationId xmlns:a16="http://schemas.microsoft.com/office/drawing/2014/main" id="{F693D3FF-F24D-827E-D57B-062D4239DE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714" y="2431342"/>
            <a:ext cx="2535752" cy="203905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2">
            <a:extLst>
              <a:ext uri="{FF2B5EF4-FFF2-40B4-BE49-F238E27FC236}">
                <a16:creationId xmlns:a16="http://schemas.microsoft.com/office/drawing/2014/main" id="{9F01B053-8DBF-3374-B8F6-D5EEEF628D66}"/>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22</a:t>
            </a:fld>
            <a:endParaRPr lang="en-US" dirty="0"/>
          </a:p>
        </p:txBody>
      </p:sp>
    </p:spTree>
    <p:extLst>
      <p:ext uri="{BB962C8B-B14F-4D97-AF65-F5344CB8AC3E}">
        <p14:creationId xmlns:p14="http://schemas.microsoft.com/office/powerpoint/2010/main" val="1838297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E314-7BE0-4D60-97BC-4465CD2DECF3}"/>
              </a:ext>
            </a:extLst>
          </p:cNvPr>
          <p:cNvSpPr>
            <a:spLocks noGrp="1"/>
          </p:cNvSpPr>
          <p:nvPr>
            <p:ph type="title"/>
          </p:nvPr>
        </p:nvSpPr>
        <p:spPr/>
        <p:txBody>
          <a:bodyPr/>
          <a:lstStyle/>
          <a:p>
            <a:r>
              <a:rPr lang="en-US" dirty="0"/>
              <a:t>Anomaly Detection</a:t>
            </a:r>
          </a:p>
        </p:txBody>
      </p:sp>
      <p:sp>
        <p:nvSpPr>
          <p:cNvPr id="3" name="Text Placeholder 2">
            <a:extLst>
              <a:ext uri="{FF2B5EF4-FFF2-40B4-BE49-F238E27FC236}">
                <a16:creationId xmlns:a16="http://schemas.microsoft.com/office/drawing/2014/main" id="{9DA38ED8-3AAC-B82B-10D2-C08CFEDD6641}"/>
              </a:ext>
            </a:extLst>
          </p:cNvPr>
          <p:cNvSpPr>
            <a:spLocks noGrp="1"/>
          </p:cNvSpPr>
          <p:nvPr>
            <p:ph type="body" idx="1"/>
          </p:nvPr>
        </p:nvSpPr>
        <p:spPr/>
        <p:txBody>
          <a:bodyPr/>
          <a:lstStyle/>
          <a:p>
            <a:r>
              <a:rPr lang="en-US" dirty="0"/>
              <a:t>Identifying points of data which fall outside the expected range</a:t>
            </a:r>
          </a:p>
          <a:p>
            <a:pPr marL="114300" indent="0">
              <a:buNone/>
            </a:pPr>
            <a:endParaRPr lang="en-US" dirty="0"/>
          </a:p>
          <a:p>
            <a:r>
              <a:rPr lang="en-US" dirty="0"/>
              <a:t>Applications</a:t>
            </a:r>
          </a:p>
          <a:p>
            <a:pPr lvl="1"/>
            <a:r>
              <a:rPr lang="en-US" dirty="0"/>
              <a:t>Industry – Part Quality</a:t>
            </a:r>
          </a:p>
          <a:p>
            <a:pPr lvl="1"/>
            <a:r>
              <a:rPr lang="en-US" dirty="0"/>
              <a:t>Business – Fraud detection</a:t>
            </a:r>
          </a:p>
          <a:p>
            <a:pPr lvl="1"/>
            <a:r>
              <a:rPr lang="en-US" dirty="0"/>
              <a:t>Cyber Security – Intrusion Detection</a:t>
            </a:r>
          </a:p>
          <a:p>
            <a:pPr lvl="1"/>
            <a:r>
              <a:rPr lang="en-US" dirty="0"/>
              <a:t>Health Monitoring – ECG Irregularities</a:t>
            </a:r>
          </a:p>
        </p:txBody>
      </p:sp>
      <p:pic>
        <p:nvPicPr>
          <p:cNvPr id="6146" name="Picture 2" descr="GitHub - DHI/tsod: Anomaly Detection for time series data">
            <a:extLst>
              <a:ext uri="{FF2B5EF4-FFF2-40B4-BE49-F238E27FC236}">
                <a16:creationId xmlns:a16="http://schemas.microsoft.com/office/drawing/2014/main" id="{06DC41CD-5180-4193-B2FC-4CCA0078F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674" y="2021466"/>
            <a:ext cx="3540125" cy="23600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055A1A1-924B-DE5A-42C2-37C9EEA1BA7F}"/>
              </a:ext>
            </a:extLst>
          </p:cNvPr>
          <p:cNvSpPr txBox="1"/>
          <p:nvPr/>
        </p:nvSpPr>
        <p:spPr>
          <a:xfrm>
            <a:off x="1241424" y="4698475"/>
            <a:ext cx="7264400" cy="307777"/>
          </a:xfrm>
          <a:prstGeom prst="rect">
            <a:avLst/>
          </a:prstGeom>
          <a:noFill/>
        </p:spPr>
        <p:txBody>
          <a:bodyPr wrap="square" rtlCol="0">
            <a:spAutoFit/>
          </a:bodyPr>
          <a:lstStyle/>
          <a:p>
            <a:r>
              <a:rPr lang="en-US" dirty="0"/>
              <a:t>[1] https://</a:t>
            </a:r>
            <a:r>
              <a:rPr lang="en-US" dirty="0" err="1"/>
              <a:t>github.com</a:t>
            </a:r>
            <a:r>
              <a:rPr lang="en-US" dirty="0"/>
              <a:t>/DHI/</a:t>
            </a:r>
            <a:r>
              <a:rPr lang="en-US" dirty="0" err="1"/>
              <a:t>tsod</a:t>
            </a:r>
            <a:endParaRPr lang="en-US" dirty="0"/>
          </a:p>
        </p:txBody>
      </p:sp>
      <p:sp>
        <p:nvSpPr>
          <p:cNvPr id="15" name="TextBox 14">
            <a:extLst>
              <a:ext uri="{FF2B5EF4-FFF2-40B4-BE49-F238E27FC236}">
                <a16:creationId xmlns:a16="http://schemas.microsoft.com/office/drawing/2014/main" id="{69A46727-1071-0CC9-A2ED-9FEAE12E9117}"/>
              </a:ext>
            </a:extLst>
          </p:cNvPr>
          <p:cNvSpPr txBox="1"/>
          <p:nvPr/>
        </p:nvSpPr>
        <p:spPr>
          <a:xfrm>
            <a:off x="5102224" y="3943597"/>
            <a:ext cx="2432051" cy="307777"/>
          </a:xfrm>
          <a:prstGeom prst="rect">
            <a:avLst/>
          </a:prstGeom>
          <a:noFill/>
        </p:spPr>
        <p:txBody>
          <a:bodyPr wrap="square" rtlCol="0">
            <a:spAutoFit/>
          </a:bodyPr>
          <a:lstStyle/>
          <a:p>
            <a:r>
              <a:rPr lang="en-US" dirty="0"/>
              <a:t>[1]</a:t>
            </a:r>
          </a:p>
        </p:txBody>
      </p:sp>
      <p:sp>
        <p:nvSpPr>
          <p:cNvPr id="16" name="Slide Number Placeholder 2">
            <a:extLst>
              <a:ext uri="{FF2B5EF4-FFF2-40B4-BE49-F238E27FC236}">
                <a16:creationId xmlns:a16="http://schemas.microsoft.com/office/drawing/2014/main" id="{9301C5FD-E442-18C3-E353-F627F912035D}"/>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23</a:t>
            </a:fld>
            <a:endParaRPr lang="en-US" dirty="0"/>
          </a:p>
        </p:txBody>
      </p:sp>
    </p:spTree>
    <p:extLst>
      <p:ext uri="{BB962C8B-B14F-4D97-AF65-F5344CB8AC3E}">
        <p14:creationId xmlns:p14="http://schemas.microsoft.com/office/powerpoint/2010/main" val="2014864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1C12-C212-1EE1-5B36-A8477D67EFCA}"/>
              </a:ext>
            </a:extLst>
          </p:cNvPr>
          <p:cNvSpPr>
            <a:spLocks noGrp="1"/>
          </p:cNvSpPr>
          <p:nvPr>
            <p:ph type="title"/>
          </p:nvPr>
        </p:nvSpPr>
        <p:spPr/>
        <p:txBody>
          <a:bodyPr/>
          <a:lstStyle/>
          <a:p>
            <a:r>
              <a:rPr lang="en-US" dirty="0"/>
              <a:t>Goals</a:t>
            </a:r>
          </a:p>
        </p:txBody>
      </p:sp>
      <p:sp>
        <p:nvSpPr>
          <p:cNvPr id="3" name="Text Placeholder 2">
            <a:extLst>
              <a:ext uri="{FF2B5EF4-FFF2-40B4-BE49-F238E27FC236}">
                <a16:creationId xmlns:a16="http://schemas.microsoft.com/office/drawing/2014/main" id="{8134BA3D-E66F-BC39-B3F5-CCB8629CF58E}"/>
              </a:ext>
            </a:extLst>
          </p:cNvPr>
          <p:cNvSpPr>
            <a:spLocks noGrp="1"/>
          </p:cNvSpPr>
          <p:nvPr>
            <p:ph type="body" idx="1"/>
          </p:nvPr>
        </p:nvSpPr>
        <p:spPr/>
        <p:txBody>
          <a:bodyPr/>
          <a:lstStyle/>
          <a:p>
            <a:r>
              <a:rPr lang="en-US" dirty="0"/>
              <a:t>Collect Data using Simulated Edge</a:t>
            </a:r>
            <a:br>
              <a:rPr lang="en-US" dirty="0"/>
            </a:br>
            <a:endParaRPr lang="en-US" dirty="0"/>
          </a:p>
          <a:p>
            <a:endParaRPr lang="en-US" dirty="0"/>
          </a:p>
          <a:p>
            <a:endParaRPr lang="en-US" dirty="0"/>
          </a:p>
          <a:p>
            <a:r>
              <a:rPr lang="en-US" dirty="0"/>
              <a:t>Use collected data to Train an Anomaly Detection Model</a:t>
            </a:r>
          </a:p>
          <a:p>
            <a:pPr lvl="1"/>
            <a:r>
              <a:rPr lang="en-US" dirty="0"/>
              <a:t>System Monitoring</a:t>
            </a:r>
            <a:br>
              <a:rPr lang="en-US" dirty="0"/>
            </a:br>
            <a:endParaRPr lang="en-US" dirty="0"/>
          </a:p>
          <a:p>
            <a:endParaRPr lang="en-US" dirty="0"/>
          </a:p>
          <a:p>
            <a:endParaRPr lang="en-US" dirty="0"/>
          </a:p>
          <a:p>
            <a:r>
              <a:rPr lang="en-US" dirty="0"/>
              <a:t>Deploy your model to your edge, and Detect Anomalies in the Field</a:t>
            </a:r>
          </a:p>
        </p:txBody>
      </p:sp>
      <p:sp>
        <p:nvSpPr>
          <p:cNvPr id="6" name="Slide Number Placeholder 2">
            <a:extLst>
              <a:ext uri="{FF2B5EF4-FFF2-40B4-BE49-F238E27FC236}">
                <a16:creationId xmlns:a16="http://schemas.microsoft.com/office/drawing/2014/main" id="{BE79552A-60B6-D9AB-515E-4CA973EBB316}"/>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24</a:t>
            </a:fld>
            <a:endParaRPr lang="en-US" dirty="0"/>
          </a:p>
        </p:txBody>
      </p:sp>
    </p:spTree>
    <p:extLst>
      <p:ext uri="{BB962C8B-B14F-4D97-AF65-F5344CB8AC3E}">
        <p14:creationId xmlns:p14="http://schemas.microsoft.com/office/powerpoint/2010/main" val="368528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F92AA7-6964-6734-3A3E-017E95BF6714}"/>
              </a:ext>
            </a:extLst>
          </p:cNvPr>
          <p:cNvSpPr/>
          <p:nvPr/>
        </p:nvSpPr>
        <p:spPr>
          <a:xfrm>
            <a:off x="7534276" y="1253488"/>
            <a:ext cx="1381050" cy="3274062"/>
          </a:xfrm>
          <a:prstGeom prst="roundRect">
            <a:avLst/>
          </a:prstGeom>
          <a:solidFill>
            <a:srgbClr val="FF0000"/>
          </a:solidFill>
          <a:ln>
            <a:solidFill>
              <a:srgbClr val="C0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C9D6266-C440-7A9D-4A9C-7F750868382D}"/>
              </a:ext>
            </a:extLst>
          </p:cNvPr>
          <p:cNvSpPr/>
          <p:nvPr/>
        </p:nvSpPr>
        <p:spPr>
          <a:xfrm>
            <a:off x="378337" y="3242943"/>
            <a:ext cx="2801763" cy="553160"/>
          </a:xfrm>
          <a:prstGeom prst="roundRect">
            <a:avLst/>
          </a:prstGeom>
          <a:solidFill>
            <a:srgbClr val="FF0000"/>
          </a:solidFill>
          <a:ln>
            <a:solidFill>
              <a:srgbClr val="C0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C7186E8-AE6A-D930-9F2F-7119175C8FCD}"/>
              </a:ext>
            </a:extLst>
          </p:cNvPr>
          <p:cNvSpPr/>
          <p:nvPr/>
        </p:nvSpPr>
        <p:spPr>
          <a:xfrm>
            <a:off x="5295900" y="1253487"/>
            <a:ext cx="2044700" cy="3274061"/>
          </a:xfrm>
          <a:prstGeom prst="roundRect">
            <a:avLst/>
          </a:prstGeom>
          <a:solidFill>
            <a:srgbClr val="00B0F0"/>
          </a:solidFill>
          <a:ln>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453FCFDE-32A1-5707-ACE0-33036A4BCBBB}"/>
              </a:ext>
            </a:extLst>
          </p:cNvPr>
          <p:cNvSpPr/>
          <p:nvPr/>
        </p:nvSpPr>
        <p:spPr>
          <a:xfrm>
            <a:off x="5321300" y="2514600"/>
            <a:ext cx="1984375" cy="140017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15B68A7-18CA-243E-78B8-1BB149B4AE26}"/>
              </a:ext>
            </a:extLst>
          </p:cNvPr>
          <p:cNvSpPr/>
          <p:nvPr/>
        </p:nvSpPr>
        <p:spPr>
          <a:xfrm>
            <a:off x="3816902" y="1257301"/>
            <a:ext cx="1285322" cy="11176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0851A35-BFB8-6661-3605-4870EC67584A}"/>
              </a:ext>
            </a:extLst>
          </p:cNvPr>
          <p:cNvSpPr/>
          <p:nvPr/>
        </p:nvSpPr>
        <p:spPr>
          <a:xfrm>
            <a:off x="372024" y="1612899"/>
            <a:ext cx="2801763" cy="66793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E39834FB-8FE3-FA8B-DCFE-502C94970254}"/>
              </a:ext>
            </a:extLst>
          </p:cNvPr>
          <p:cNvSpPr/>
          <p:nvPr/>
        </p:nvSpPr>
        <p:spPr>
          <a:xfrm>
            <a:off x="3816902" y="2400300"/>
            <a:ext cx="1285323" cy="16986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5217660-034A-FE41-FBA6-CB2E3DE0009D}"/>
              </a:ext>
            </a:extLst>
          </p:cNvPr>
          <p:cNvSpPr/>
          <p:nvPr/>
        </p:nvSpPr>
        <p:spPr>
          <a:xfrm>
            <a:off x="3816900" y="1253488"/>
            <a:ext cx="1285324" cy="3274060"/>
          </a:xfrm>
          <a:prstGeom prst="roundRect">
            <a:avLst/>
          </a:prstGeom>
          <a:solidFill>
            <a:srgbClr val="00B050"/>
          </a:solidFill>
          <a:ln>
            <a:solidFill>
              <a:srgbClr val="92D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B8678-2959-27BF-732C-8B20E6DB5CDE}"/>
              </a:ext>
            </a:extLst>
          </p:cNvPr>
          <p:cNvSpPr>
            <a:spLocks noGrp="1"/>
          </p:cNvSpPr>
          <p:nvPr>
            <p:ph type="title"/>
          </p:nvPr>
        </p:nvSpPr>
        <p:spPr/>
        <p:txBody>
          <a:bodyPr/>
          <a:lstStyle/>
          <a:p>
            <a:r>
              <a:rPr lang="en-US" dirty="0"/>
              <a:t>The Game Plan</a:t>
            </a:r>
          </a:p>
        </p:txBody>
      </p:sp>
      <p:sp>
        <p:nvSpPr>
          <p:cNvPr id="20" name="Rounded Rectangle 19">
            <a:extLst>
              <a:ext uri="{FF2B5EF4-FFF2-40B4-BE49-F238E27FC236}">
                <a16:creationId xmlns:a16="http://schemas.microsoft.com/office/drawing/2014/main" id="{0CFCECBE-C6C0-A61F-C987-2DB6D7FE9922}"/>
              </a:ext>
            </a:extLst>
          </p:cNvPr>
          <p:cNvSpPr/>
          <p:nvPr/>
        </p:nvSpPr>
        <p:spPr>
          <a:xfrm>
            <a:off x="372024" y="1292225"/>
            <a:ext cx="2801761" cy="327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16AE42D9-04DA-3AC6-9558-A80808356F78}"/>
              </a:ext>
            </a:extLst>
          </p:cNvPr>
          <p:cNvSpPr/>
          <p:nvPr/>
        </p:nvSpPr>
        <p:spPr>
          <a:xfrm>
            <a:off x="372022" y="2279650"/>
            <a:ext cx="2801763" cy="275606"/>
          </a:xfrm>
          <a:prstGeom prst="roundRect">
            <a:avLst/>
          </a:prstGeom>
          <a:solidFill>
            <a:srgbClr val="00B050"/>
          </a:solidFill>
          <a:ln>
            <a:solidFill>
              <a:srgbClr val="92D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1E8B89C-9A2A-1816-FE4B-78113AFA23F7}"/>
              </a:ext>
            </a:extLst>
          </p:cNvPr>
          <p:cNvSpPr/>
          <p:nvPr/>
        </p:nvSpPr>
        <p:spPr>
          <a:xfrm>
            <a:off x="372022" y="2576192"/>
            <a:ext cx="2801763" cy="653675"/>
          </a:xfrm>
          <a:prstGeom prst="roundRect">
            <a:avLst/>
          </a:prstGeom>
          <a:solidFill>
            <a:srgbClr val="00B0F0"/>
          </a:solidFill>
          <a:ln>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9836225D-7561-2E23-A911-2BDA6FC45730}"/>
              </a:ext>
            </a:extLst>
          </p:cNvPr>
          <p:cNvSpPr>
            <a:spLocks noGrp="1"/>
          </p:cNvSpPr>
          <p:nvPr>
            <p:ph type="body" idx="1"/>
          </p:nvPr>
        </p:nvSpPr>
        <p:spPr>
          <a:xfrm>
            <a:off x="326360" y="1209525"/>
            <a:ext cx="2847425" cy="3488950"/>
          </a:xfrm>
        </p:spPr>
        <p:txBody>
          <a:bodyPr/>
          <a:lstStyle/>
          <a:p>
            <a:pPr>
              <a:buFont typeface="+mj-lt"/>
              <a:buAutoNum type="arabicPeriod"/>
            </a:pPr>
            <a:r>
              <a:rPr lang="en-US" dirty="0"/>
              <a:t>Setup Kura</a:t>
            </a:r>
          </a:p>
          <a:p>
            <a:pPr>
              <a:buFont typeface="+mj-lt"/>
              <a:buAutoNum type="arabicPeriod"/>
            </a:pPr>
            <a:r>
              <a:rPr lang="en-US" dirty="0"/>
              <a:t>Connect Kura to Kapua</a:t>
            </a:r>
          </a:p>
          <a:p>
            <a:pPr>
              <a:buFont typeface="+mj-lt"/>
              <a:buAutoNum type="arabicPeriod"/>
            </a:pPr>
            <a:r>
              <a:rPr lang="en-US" dirty="0"/>
              <a:t>Data Collection</a:t>
            </a:r>
          </a:p>
          <a:p>
            <a:pPr>
              <a:buFont typeface="+mj-lt"/>
              <a:buAutoNum type="arabicPeriod"/>
            </a:pPr>
            <a:r>
              <a:rPr lang="en-US" dirty="0"/>
              <a:t>AI model building and training</a:t>
            </a:r>
          </a:p>
          <a:p>
            <a:pPr>
              <a:buFont typeface="+mj-lt"/>
              <a:buAutoNum type="arabicPeriod"/>
            </a:pPr>
            <a:r>
              <a:rPr lang="en-US" dirty="0"/>
              <a:t>Deploy your AI model on the edge</a:t>
            </a:r>
          </a:p>
        </p:txBody>
      </p:sp>
      <p:sp>
        <p:nvSpPr>
          <p:cNvPr id="29" name="Rounded Rectangle 28">
            <a:extLst>
              <a:ext uri="{FF2B5EF4-FFF2-40B4-BE49-F238E27FC236}">
                <a16:creationId xmlns:a16="http://schemas.microsoft.com/office/drawing/2014/main" id="{2D3239D8-452E-935C-75D8-C83405F74785}"/>
              </a:ext>
            </a:extLst>
          </p:cNvPr>
          <p:cNvSpPr/>
          <p:nvPr/>
        </p:nvSpPr>
        <p:spPr>
          <a:xfrm>
            <a:off x="5321300" y="1478449"/>
            <a:ext cx="1984375" cy="67266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A67BDD3-AEE5-DD84-8206-9AE68724949E}"/>
              </a:ext>
            </a:extLst>
          </p:cNvPr>
          <p:cNvSpPr/>
          <p:nvPr/>
        </p:nvSpPr>
        <p:spPr>
          <a:xfrm>
            <a:off x="4050736" y="1518101"/>
            <a:ext cx="927663" cy="6207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290E284-FA1B-36A5-0928-E4DD2C0E5109}"/>
              </a:ext>
            </a:extLst>
          </p:cNvPr>
          <p:cNvSpPr/>
          <p:nvPr/>
        </p:nvSpPr>
        <p:spPr>
          <a:xfrm>
            <a:off x="3965538" y="2488462"/>
            <a:ext cx="979450" cy="27361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6E9FCED0-EAD8-3239-D15C-E412EC20BF4E}"/>
              </a:ext>
            </a:extLst>
          </p:cNvPr>
          <p:cNvSpPr/>
          <p:nvPr/>
        </p:nvSpPr>
        <p:spPr>
          <a:xfrm>
            <a:off x="7578724" y="2314575"/>
            <a:ext cx="1276393" cy="72707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a:extLst>
              <a:ext uri="{FF2B5EF4-FFF2-40B4-BE49-F238E27FC236}">
                <a16:creationId xmlns:a16="http://schemas.microsoft.com/office/drawing/2014/main" id="{A5F15784-A116-2872-894F-F9FBBE6C873A}"/>
              </a:ext>
            </a:extLst>
          </p:cNvPr>
          <p:cNvPicPr>
            <a:picLocks noChangeAspect="1"/>
          </p:cNvPicPr>
          <p:nvPr/>
        </p:nvPicPr>
        <p:blipFill>
          <a:blip r:embed="rId2"/>
          <a:stretch>
            <a:fillRect/>
          </a:stretch>
        </p:blipFill>
        <p:spPr>
          <a:xfrm>
            <a:off x="3913485" y="691936"/>
            <a:ext cx="4845050" cy="3895626"/>
          </a:xfrm>
          <a:prstGeom prst="rect">
            <a:avLst/>
          </a:prstGeom>
        </p:spPr>
      </p:pic>
      <p:sp>
        <p:nvSpPr>
          <p:cNvPr id="37" name="Slide Number Placeholder 2">
            <a:extLst>
              <a:ext uri="{FF2B5EF4-FFF2-40B4-BE49-F238E27FC236}">
                <a16:creationId xmlns:a16="http://schemas.microsoft.com/office/drawing/2014/main" id="{42D6B966-EE2C-7809-25C3-36079E1A4AEE}"/>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25</a:t>
            </a:fld>
            <a:endParaRPr lang="en-US" dirty="0"/>
          </a:p>
        </p:txBody>
      </p:sp>
    </p:spTree>
    <p:extLst>
      <p:ext uri="{BB962C8B-B14F-4D97-AF65-F5344CB8AC3E}">
        <p14:creationId xmlns:p14="http://schemas.microsoft.com/office/powerpoint/2010/main" val="89078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3" grpId="0" animBg="1"/>
      <p:bldP spid="27" grpId="0" animBg="1"/>
      <p:bldP spid="23" grpId="0" animBg="1"/>
      <p:bldP spid="22" grpId="0" animBg="1"/>
      <p:bldP spid="21" grpId="0" animBg="1"/>
      <p:bldP spid="25" grpId="0" animBg="1"/>
      <p:bldP spid="20" grpId="0" animBg="1"/>
      <p:bldP spid="24" grpId="0" animBg="1"/>
      <p:bldP spid="26" grpId="0" animBg="1"/>
      <p:bldP spid="1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8678-2959-27BF-732C-8B20E6DB5CDE}"/>
              </a:ext>
            </a:extLst>
          </p:cNvPr>
          <p:cNvSpPr>
            <a:spLocks noGrp="1"/>
          </p:cNvSpPr>
          <p:nvPr>
            <p:ph type="title"/>
          </p:nvPr>
        </p:nvSpPr>
        <p:spPr/>
        <p:txBody>
          <a:bodyPr/>
          <a:lstStyle/>
          <a:p>
            <a:r>
              <a:rPr lang="en-US" dirty="0"/>
              <a:t>The Game Plan</a:t>
            </a:r>
          </a:p>
        </p:txBody>
      </p:sp>
      <p:pic>
        <p:nvPicPr>
          <p:cNvPr id="2052" name="Picture 4">
            <a:extLst>
              <a:ext uri="{FF2B5EF4-FFF2-40B4-BE49-F238E27FC236}">
                <a16:creationId xmlns:a16="http://schemas.microsoft.com/office/drawing/2014/main" id="{D6FF1A8B-CA84-440A-56C2-49CC5C860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326" y="587651"/>
            <a:ext cx="5181524" cy="41657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whale with a container on its back&#10;&#10;Description automatically generated">
            <a:extLst>
              <a:ext uri="{FF2B5EF4-FFF2-40B4-BE49-F238E27FC236}">
                <a16:creationId xmlns:a16="http://schemas.microsoft.com/office/drawing/2014/main" id="{8098949C-19AD-93CB-D254-C57C2C16A8B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19071" y="2217980"/>
            <a:ext cx="1489154" cy="1249697"/>
          </a:xfrm>
          <a:prstGeom prst="rect">
            <a:avLst/>
          </a:prstGeom>
        </p:spPr>
      </p:pic>
      <p:sp>
        <p:nvSpPr>
          <p:cNvPr id="9" name="Oval 8">
            <a:extLst>
              <a:ext uri="{FF2B5EF4-FFF2-40B4-BE49-F238E27FC236}">
                <a16:creationId xmlns:a16="http://schemas.microsoft.com/office/drawing/2014/main" id="{6C1E5626-1DE6-9237-FAD2-583C1D0E4D85}"/>
              </a:ext>
            </a:extLst>
          </p:cNvPr>
          <p:cNvSpPr/>
          <p:nvPr/>
        </p:nvSpPr>
        <p:spPr>
          <a:xfrm>
            <a:off x="2978150" y="2378075"/>
            <a:ext cx="1628775" cy="20256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91A4D33-DEE3-9992-5423-2360184B95F5}"/>
              </a:ext>
            </a:extLst>
          </p:cNvPr>
          <p:cNvSpPr/>
          <p:nvPr/>
        </p:nvSpPr>
        <p:spPr>
          <a:xfrm>
            <a:off x="7030725" y="3076793"/>
            <a:ext cx="1503675" cy="18192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D51A4FB0-0903-F4DD-E793-8463F2EBC8EB}"/>
              </a:ext>
            </a:extLst>
          </p:cNvPr>
          <p:cNvCxnSpPr>
            <a:stCxn id="9" idx="4"/>
            <a:endCxn id="3" idx="2"/>
          </p:cNvCxnSpPr>
          <p:nvPr/>
        </p:nvCxnSpPr>
        <p:spPr>
          <a:xfrm rot="5400000" flipH="1">
            <a:off x="2210069" y="2821256"/>
            <a:ext cx="936048" cy="2228890"/>
          </a:xfrm>
          <a:prstGeom prst="curvedConnector3">
            <a:avLst>
              <a:gd name="adj1" fmla="val -983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E94EAA69-1ED9-C0D3-8454-026CD7856B32}"/>
              </a:ext>
            </a:extLst>
          </p:cNvPr>
          <p:cNvCxnSpPr>
            <a:cxnSpLocks/>
            <a:stCxn id="10" idx="3"/>
          </p:cNvCxnSpPr>
          <p:nvPr/>
        </p:nvCxnSpPr>
        <p:spPr>
          <a:xfrm rot="5400000" flipH="1">
            <a:off x="3825789" y="1204498"/>
            <a:ext cx="1163003" cy="5687284"/>
          </a:xfrm>
          <a:prstGeom prst="curvedConnector4">
            <a:avLst>
              <a:gd name="adj1" fmla="val -19656"/>
              <a:gd name="adj2" fmla="val 9972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Slide Number Placeholder 2">
            <a:extLst>
              <a:ext uri="{FF2B5EF4-FFF2-40B4-BE49-F238E27FC236}">
                <a16:creationId xmlns:a16="http://schemas.microsoft.com/office/drawing/2014/main" id="{61CAC7D7-9059-AEFD-050F-FF95D26E7511}"/>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26</a:t>
            </a:fld>
            <a:endParaRPr lang="en-US" dirty="0"/>
          </a:p>
        </p:txBody>
      </p:sp>
    </p:spTree>
    <p:extLst>
      <p:ext uri="{BB962C8B-B14F-4D97-AF65-F5344CB8AC3E}">
        <p14:creationId xmlns:p14="http://schemas.microsoft.com/office/powerpoint/2010/main" val="1040473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computer chip with many white objects on it&#10;&#10;Description automatically generated with medium confidence">
            <a:extLst>
              <a:ext uri="{FF2B5EF4-FFF2-40B4-BE49-F238E27FC236}">
                <a16:creationId xmlns:a16="http://schemas.microsoft.com/office/drawing/2014/main" id="{6E9E6B8E-4720-6DDB-44F3-075602651E0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20976348">
            <a:off x="4408919" y="1324703"/>
            <a:ext cx="4463059" cy="3047076"/>
          </a:xfrm>
          <a:prstGeom prst="rect">
            <a:avLst/>
          </a:prstGeom>
        </p:spPr>
      </p:pic>
      <p:sp>
        <p:nvSpPr>
          <p:cNvPr id="2" name="Title 1">
            <a:extLst>
              <a:ext uri="{FF2B5EF4-FFF2-40B4-BE49-F238E27FC236}">
                <a16:creationId xmlns:a16="http://schemas.microsoft.com/office/drawing/2014/main" id="{41E4D8C4-9143-B1ED-1576-C641D4A19FB8}"/>
              </a:ext>
            </a:extLst>
          </p:cNvPr>
          <p:cNvSpPr>
            <a:spLocks noGrp="1"/>
          </p:cNvSpPr>
          <p:nvPr>
            <p:ph type="title"/>
          </p:nvPr>
        </p:nvSpPr>
        <p:spPr/>
        <p:txBody>
          <a:bodyPr/>
          <a:lstStyle/>
          <a:p>
            <a:r>
              <a:rPr lang="en-US" dirty="0"/>
              <a:t>Todays Demo</a:t>
            </a:r>
          </a:p>
        </p:txBody>
      </p:sp>
      <p:pic>
        <p:nvPicPr>
          <p:cNvPr id="4" name="Content Placeholder 4" descr="A close-up of a pen&#10;&#10;Description automatically generated with low confidence">
            <a:extLst>
              <a:ext uri="{FF2B5EF4-FFF2-40B4-BE49-F238E27FC236}">
                <a16:creationId xmlns:a16="http://schemas.microsoft.com/office/drawing/2014/main" id="{95969E51-1C58-7AC4-16C5-DBAABD3D310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rot="1521515">
            <a:off x="4257736" y="40918"/>
            <a:ext cx="6060529" cy="6060529"/>
          </a:xfrm>
          <a:prstGeom prst="rect">
            <a:avLst/>
          </a:prstGeom>
        </p:spPr>
      </p:pic>
      <p:sp>
        <p:nvSpPr>
          <p:cNvPr id="5" name="TextBox 4">
            <a:extLst>
              <a:ext uri="{FF2B5EF4-FFF2-40B4-BE49-F238E27FC236}">
                <a16:creationId xmlns:a16="http://schemas.microsoft.com/office/drawing/2014/main" id="{5F919DDA-518F-CFD3-E58D-AA121419B639}"/>
              </a:ext>
            </a:extLst>
          </p:cNvPr>
          <p:cNvSpPr txBox="1"/>
          <p:nvPr/>
        </p:nvSpPr>
        <p:spPr>
          <a:xfrm rot="380490">
            <a:off x="5709215" y="5997547"/>
            <a:ext cx="231986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6" tooltip="https://freepngimg.com/png/2831-hammer-png-image-picture">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dirty="0">
              <a:solidFill>
                <a:srgbClr val="FFFFFF"/>
              </a:solidFill>
            </a:endParaRPr>
          </a:p>
        </p:txBody>
      </p:sp>
      <p:sp>
        <p:nvSpPr>
          <p:cNvPr id="3" name="Text Placeholder 2">
            <a:extLst>
              <a:ext uri="{FF2B5EF4-FFF2-40B4-BE49-F238E27FC236}">
                <a16:creationId xmlns:a16="http://schemas.microsoft.com/office/drawing/2014/main" id="{F34AE533-9783-B341-17A7-118504E5D8C0}"/>
              </a:ext>
            </a:extLst>
          </p:cNvPr>
          <p:cNvSpPr>
            <a:spLocks noGrp="1"/>
          </p:cNvSpPr>
          <p:nvPr>
            <p:ph type="body" idx="1"/>
          </p:nvPr>
        </p:nvSpPr>
        <p:spPr/>
        <p:txBody>
          <a:bodyPr/>
          <a:lstStyle/>
          <a:p>
            <a:pPr>
              <a:buFont typeface="+mj-lt"/>
              <a:buAutoNum type="arabicPeriod"/>
            </a:pPr>
            <a:r>
              <a:rPr lang="en-US" dirty="0"/>
              <a:t>Setup Kura</a:t>
            </a:r>
          </a:p>
          <a:p>
            <a:pPr>
              <a:buFont typeface="+mj-lt"/>
              <a:buAutoNum type="arabicPeriod"/>
            </a:pPr>
            <a:r>
              <a:rPr lang="en-US" dirty="0"/>
              <a:t>Connect Kura to Kapua</a:t>
            </a:r>
          </a:p>
          <a:p>
            <a:pPr>
              <a:buFont typeface="+mj-lt"/>
              <a:buAutoNum type="arabicPeriod"/>
            </a:pPr>
            <a:r>
              <a:rPr lang="en-US" dirty="0"/>
              <a:t>Data Collection</a:t>
            </a:r>
          </a:p>
          <a:p>
            <a:pPr>
              <a:buFont typeface="+mj-lt"/>
              <a:buAutoNum type="arabicPeriod"/>
            </a:pPr>
            <a:r>
              <a:rPr lang="en-US" dirty="0"/>
              <a:t>AI model building and training</a:t>
            </a:r>
          </a:p>
          <a:p>
            <a:pPr>
              <a:buFont typeface="+mj-lt"/>
              <a:buAutoNum type="arabicPeriod"/>
            </a:pPr>
            <a:r>
              <a:rPr lang="en-US" dirty="0"/>
              <a:t>Deploy your AI model on the edge</a:t>
            </a:r>
          </a:p>
        </p:txBody>
      </p:sp>
      <p:sp>
        <p:nvSpPr>
          <p:cNvPr id="8" name="Slide Number Placeholder 2">
            <a:extLst>
              <a:ext uri="{FF2B5EF4-FFF2-40B4-BE49-F238E27FC236}">
                <a16:creationId xmlns:a16="http://schemas.microsoft.com/office/drawing/2014/main" id="{09DC6928-D26E-3F85-3C6B-A9F9B23B4156}"/>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27</a:t>
            </a:fld>
            <a:endParaRPr lang="en-US" dirty="0"/>
          </a:p>
        </p:txBody>
      </p:sp>
    </p:spTree>
    <p:extLst>
      <p:ext uri="{BB962C8B-B14F-4D97-AF65-F5344CB8AC3E}">
        <p14:creationId xmlns:p14="http://schemas.microsoft.com/office/powerpoint/2010/main" val="1943262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B652-836C-7504-6A80-FF2C2C5EFE8C}"/>
              </a:ext>
            </a:extLst>
          </p:cNvPr>
          <p:cNvSpPr>
            <a:spLocks noGrp="1"/>
          </p:cNvSpPr>
          <p:nvPr>
            <p:ph type="title"/>
          </p:nvPr>
        </p:nvSpPr>
        <p:spPr/>
        <p:txBody>
          <a:bodyPr/>
          <a:lstStyle/>
          <a:p>
            <a:r>
              <a:rPr lang="en-US" dirty="0"/>
              <a:t>How to get started with today’s tutorial</a:t>
            </a:r>
          </a:p>
        </p:txBody>
      </p:sp>
      <p:sp>
        <p:nvSpPr>
          <p:cNvPr id="4" name="TextBox 3">
            <a:extLst>
              <a:ext uri="{FF2B5EF4-FFF2-40B4-BE49-F238E27FC236}">
                <a16:creationId xmlns:a16="http://schemas.microsoft.com/office/drawing/2014/main" id="{26824057-94C1-6C61-F298-B7907BCE87B9}"/>
              </a:ext>
            </a:extLst>
          </p:cNvPr>
          <p:cNvSpPr txBox="1"/>
          <p:nvPr/>
        </p:nvSpPr>
        <p:spPr>
          <a:xfrm>
            <a:off x="2536165" y="4507545"/>
            <a:ext cx="3991155" cy="307777"/>
          </a:xfrm>
          <a:prstGeom prst="rect">
            <a:avLst/>
          </a:prstGeom>
          <a:noFill/>
        </p:spPr>
        <p:txBody>
          <a:bodyPr wrap="square" rtlCol="0">
            <a:spAutoFit/>
          </a:bodyPr>
          <a:lstStyle/>
          <a:p>
            <a:r>
              <a:rPr lang="en-US" dirty="0"/>
              <a:t>Then, Follow the instructions in </a:t>
            </a:r>
            <a:r>
              <a:rPr lang="en-US" dirty="0" err="1"/>
              <a:t>Setup.md</a:t>
            </a:r>
            <a:r>
              <a:rPr lang="en-US" dirty="0"/>
              <a:t> file</a:t>
            </a:r>
          </a:p>
        </p:txBody>
      </p:sp>
      <p:sp>
        <p:nvSpPr>
          <p:cNvPr id="5" name="TextBox 4">
            <a:extLst>
              <a:ext uri="{FF2B5EF4-FFF2-40B4-BE49-F238E27FC236}">
                <a16:creationId xmlns:a16="http://schemas.microsoft.com/office/drawing/2014/main" id="{9581E44C-C097-A427-D248-BF00E9E25742}"/>
              </a:ext>
            </a:extLst>
          </p:cNvPr>
          <p:cNvSpPr txBox="1"/>
          <p:nvPr/>
        </p:nvSpPr>
        <p:spPr>
          <a:xfrm>
            <a:off x="655043" y="1392967"/>
            <a:ext cx="3024996" cy="307777"/>
          </a:xfrm>
          <a:prstGeom prst="rect">
            <a:avLst/>
          </a:prstGeom>
          <a:noFill/>
        </p:spPr>
        <p:txBody>
          <a:bodyPr wrap="square" rtlCol="0">
            <a:spAutoFit/>
          </a:bodyPr>
          <a:lstStyle/>
          <a:p>
            <a:r>
              <a:rPr lang="en-US" dirty="0"/>
              <a:t>Plug in the provided USB stick</a:t>
            </a:r>
          </a:p>
        </p:txBody>
      </p:sp>
      <p:sp>
        <p:nvSpPr>
          <p:cNvPr id="8" name="TextBox 7">
            <a:extLst>
              <a:ext uri="{FF2B5EF4-FFF2-40B4-BE49-F238E27FC236}">
                <a16:creationId xmlns:a16="http://schemas.microsoft.com/office/drawing/2014/main" id="{29C4EA87-E000-A642-2144-C62960D95AA4}"/>
              </a:ext>
            </a:extLst>
          </p:cNvPr>
          <p:cNvSpPr txBox="1"/>
          <p:nvPr/>
        </p:nvSpPr>
        <p:spPr>
          <a:xfrm>
            <a:off x="5863387" y="1247630"/>
            <a:ext cx="2346146" cy="523220"/>
          </a:xfrm>
          <a:prstGeom prst="rect">
            <a:avLst/>
          </a:prstGeom>
          <a:noFill/>
        </p:spPr>
        <p:txBody>
          <a:bodyPr wrap="square" rtlCol="0">
            <a:spAutoFit/>
          </a:bodyPr>
          <a:lstStyle/>
          <a:p>
            <a:r>
              <a:rPr lang="en-US" dirty="0"/>
              <a:t>Download the demo via the following URL</a:t>
            </a:r>
          </a:p>
        </p:txBody>
      </p:sp>
      <p:sp>
        <p:nvSpPr>
          <p:cNvPr id="9" name="TextBox 8">
            <a:extLst>
              <a:ext uri="{FF2B5EF4-FFF2-40B4-BE49-F238E27FC236}">
                <a16:creationId xmlns:a16="http://schemas.microsoft.com/office/drawing/2014/main" id="{3F03EF2F-D39C-249D-2404-C8A1E5FA0827}"/>
              </a:ext>
            </a:extLst>
          </p:cNvPr>
          <p:cNvSpPr txBox="1"/>
          <p:nvPr/>
        </p:nvSpPr>
        <p:spPr>
          <a:xfrm>
            <a:off x="4133100" y="2279362"/>
            <a:ext cx="797283" cy="584775"/>
          </a:xfrm>
          <a:prstGeom prst="rect">
            <a:avLst/>
          </a:prstGeom>
          <a:noFill/>
        </p:spPr>
        <p:txBody>
          <a:bodyPr wrap="square" rtlCol="0">
            <a:spAutoFit/>
          </a:bodyPr>
          <a:lstStyle/>
          <a:p>
            <a:r>
              <a:rPr lang="en-US" sz="3200" dirty="0"/>
              <a:t>OR</a:t>
            </a:r>
          </a:p>
        </p:txBody>
      </p:sp>
      <p:pic>
        <p:nvPicPr>
          <p:cNvPr id="11" name="Picture 10" descr="A usb stick next to a usb device&#10;&#10;Description automatically generated">
            <a:extLst>
              <a:ext uri="{FF2B5EF4-FFF2-40B4-BE49-F238E27FC236}">
                <a16:creationId xmlns:a16="http://schemas.microsoft.com/office/drawing/2014/main" id="{A95C9A3A-4093-AA3A-1B72-53D6DF3C11A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7544" y="2011494"/>
            <a:ext cx="2462552" cy="1477531"/>
          </a:xfrm>
          <a:prstGeom prst="rect">
            <a:avLst/>
          </a:prstGeom>
        </p:spPr>
      </p:pic>
      <p:sp>
        <p:nvSpPr>
          <p:cNvPr id="16" name="TextBox 15">
            <a:extLst>
              <a:ext uri="{FF2B5EF4-FFF2-40B4-BE49-F238E27FC236}">
                <a16:creationId xmlns:a16="http://schemas.microsoft.com/office/drawing/2014/main" id="{3D99542A-01DD-ED7C-19D0-3F45B1197B02}"/>
              </a:ext>
            </a:extLst>
          </p:cNvPr>
          <p:cNvSpPr txBox="1"/>
          <p:nvPr/>
        </p:nvSpPr>
        <p:spPr>
          <a:xfrm>
            <a:off x="6017896" y="3422232"/>
            <a:ext cx="2007555" cy="307777"/>
          </a:xfrm>
          <a:prstGeom prst="rect">
            <a:avLst/>
          </a:prstGeom>
          <a:noFill/>
        </p:spPr>
        <p:txBody>
          <a:bodyPr wrap="square" rtlCol="0">
            <a:spAutoFit/>
          </a:bodyPr>
          <a:lstStyle/>
          <a:p>
            <a:r>
              <a:rPr lang="en-US" dirty="0"/>
              <a:t>https://</a:t>
            </a:r>
            <a:r>
              <a:rPr lang="en-US" dirty="0" err="1"/>
              <a:t>qrco.de</a:t>
            </a:r>
            <a:r>
              <a:rPr lang="en-US" dirty="0"/>
              <a:t>/beQ6TT</a:t>
            </a:r>
          </a:p>
        </p:txBody>
      </p:sp>
      <p:pic>
        <p:nvPicPr>
          <p:cNvPr id="19" name="Picture 18">
            <a:extLst>
              <a:ext uri="{FF2B5EF4-FFF2-40B4-BE49-F238E27FC236}">
                <a16:creationId xmlns:a16="http://schemas.microsoft.com/office/drawing/2014/main" id="{82B70AA5-860C-8AAF-9613-3A23DB44D7DE}"/>
              </a:ext>
            </a:extLst>
          </p:cNvPr>
          <p:cNvPicPr>
            <a:picLocks noChangeAspect="1"/>
          </p:cNvPicPr>
          <p:nvPr/>
        </p:nvPicPr>
        <p:blipFill>
          <a:blip r:embed="rId4"/>
          <a:stretch>
            <a:fillRect/>
          </a:stretch>
        </p:blipFill>
        <p:spPr>
          <a:xfrm>
            <a:off x="6185096" y="1689698"/>
            <a:ext cx="1673156" cy="1751268"/>
          </a:xfrm>
          <a:prstGeom prst="rect">
            <a:avLst/>
          </a:prstGeom>
        </p:spPr>
      </p:pic>
      <p:sp>
        <p:nvSpPr>
          <p:cNvPr id="20" name="Slide Number Placeholder 2">
            <a:extLst>
              <a:ext uri="{FF2B5EF4-FFF2-40B4-BE49-F238E27FC236}">
                <a16:creationId xmlns:a16="http://schemas.microsoft.com/office/drawing/2014/main" id="{A3B5F24C-F01A-BAD6-9124-113760525B8E}"/>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28</a:t>
            </a:fld>
            <a:endParaRPr lang="en-US" dirty="0"/>
          </a:p>
        </p:txBody>
      </p:sp>
    </p:spTree>
    <p:extLst>
      <p:ext uri="{BB962C8B-B14F-4D97-AF65-F5344CB8AC3E}">
        <p14:creationId xmlns:p14="http://schemas.microsoft.com/office/powerpoint/2010/main" val="832583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DF81-6B29-C656-9AA6-34606F1ED094}"/>
              </a:ext>
            </a:extLst>
          </p:cNvPr>
          <p:cNvSpPr>
            <a:spLocks noGrp="1"/>
          </p:cNvSpPr>
          <p:nvPr>
            <p:ph type="title"/>
          </p:nvPr>
        </p:nvSpPr>
        <p:spPr/>
        <p:txBody>
          <a:bodyPr/>
          <a:lstStyle/>
          <a:p>
            <a:r>
              <a:rPr lang="en-US" dirty="0"/>
              <a:t>Setup Kura</a:t>
            </a:r>
            <a:br>
              <a:rPr lang="en-US" dirty="0"/>
            </a:br>
            <a:endParaRPr lang="en-US" dirty="0"/>
          </a:p>
        </p:txBody>
      </p:sp>
      <p:sp>
        <p:nvSpPr>
          <p:cNvPr id="3" name="Text Placeholder 2">
            <a:extLst>
              <a:ext uri="{FF2B5EF4-FFF2-40B4-BE49-F238E27FC236}">
                <a16:creationId xmlns:a16="http://schemas.microsoft.com/office/drawing/2014/main" id="{8B982617-E86C-302E-7874-987746600BFC}"/>
              </a:ext>
            </a:extLst>
          </p:cNvPr>
          <p:cNvSpPr>
            <a:spLocks noGrp="1"/>
          </p:cNvSpPr>
          <p:nvPr>
            <p:ph type="body" idx="1"/>
          </p:nvPr>
        </p:nvSpPr>
        <p:spPr/>
        <p:txBody>
          <a:bodyPr/>
          <a:lstStyle/>
          <a:p>
            <a:pPr marL="114300" indent="0">
              <a:buNone/>
            </a:pPr>
            <a:r>
              <a:rPr lang="en-US" dirty="0"/>
              <a:t>Load the three archives containing the docker containers required for this tutorial with the following commands:</a:t>
            </a:r>
          </a:p>
          <a:p>
            <a:pPr marL="114300" indent="0">
              <a:buNone/>
            </a:pPr>
            <a:endParaRPr lang="en-US" dirty="0"/>
          </a:p>
          <a:p>
            <a:pPr marL="114300" indent="0">
              <a:buNone/>
            </a:pPr>
            <a:br>
              <a:rPr lang="en-US" dirty="0"/>
            </a:br>
            <a:endParaRPr lang="en-US" dirty="0"/>
          </a:p>
          <a:p>
            <a:pPr marL="114300" indent="0">
              <a:buNone/>
            </a:pPr>
            <a:r>
              <a:rPr lang="en-US" dirty="0"/>
              <a:t>Run the following command to start:</a:t>
            </a:r>
          </a:p>
          <a:p>
            <a:pPr marL="114300" indent="0">
              <a:buNone/>
            </a:pPr>
            <a:endParaRPr lang="en-US" dirty="0"/>
          </a:p>
          <a:p>
            <a:pPr marL="114300" indent="0">
              <a:buNone/>
            </a:pPr>
            <a:endParaRPr lang="en-US" dirty="0"/>
          </a:p>
          <a:p>
            <a:pPr marL="114300" indent="0">
              <a:buNone/>
            </a:pPr>
            <a:r>
              <a:rPr lang="en-US" dirty="0"/>
              <a:t>Verify the containers are running:</a:t>
            </a:r>
          </a:p>
        </p:txBody>
      </p:sp>
      <p:pic>
        <p:nvPicPr>
          <p:cNvPr id="8" name="Picture 7">
            <a:extLst>
              <a:ext uri="{FF2B5EF4-FFF2-40B4-BE49-F238E27FC236}">
                <a16:creationId xmlns:a16="http://schemas.microsoft.com/office/drawing/2014/main" id="{D6C1FF70-CABB-6D5C-7DD5-52140EB35CB6}"/>
              </a:ext>
            </a:extLst>
          </p:cNvPr>
          <p:cNvPicPr>
            <a:picLocks noChangeAspect="1"/>
          </p:cNvPicPr>
          <p:nvPr/>
        </p:nvPicPr>
        <p:blipFill>
          <a:blip r:embed="rId2"/>
          <a:stretch>
            <a:fillRect/>
          </a:stretch>
        </p:blipFill>
        <p:spPr>
          <a:xfrm>
            <a:off x="433137" y="1861267"/>
            <a:ext cx="8277726" cy="916908"/>
          </a:xfrm>
          <a:prstGeom prst="rect">
            <a:avLst/>
          </a:prstGeom>
        </p:spPr>
      </p:pic>
      <p:pic>
        <p:nvPicPr>
          <p:cNvPr id="10" name="Picture 9">
            <a:extLst>
              <a:ext uri="{FF2B5EF4-FFF2-40B4-BE49-F238E27FC236}">
                <a16:creationId xmlns:a16="http://schemas.microsoft.com/office/drawing/2014/main" id="{959E3396-9203-117A-A126-E6386DB5A348}"/>
              </a:ext>
            </a:extLst>
          </p:cNvPr>
          <p:cNvPicPr>
            <a:picLocks noChangeAspect="1"/>
          </p:cNvPicPr>
          <p:nvPr/>
        </p:nvPicPr>
        <p:blipFill>
          <a:blip r:embed="rId3"/>
          <a:stretch>
            <a:fillRect/>
          </a:stretch>
        </p:blipFill>
        <p:spPr>
          <a:xfrm>
            <a:off x="450303" y="4085762"/>
            <a:ext cx="8243394" cy="468072"/>
          </a:xfrm>
          <a:prstGeom prst="rect">
            <a:avLst/>
          </a:prstGeom>
        </p:spPr>
      </p:pic>
      <p:pic>
        <p:nvPicPr>
          <p:cNvPr id="11" name="Picture 10">
            <a:extLst>
              <a:ext uri="{FF2B5EF4-FFF2-40B4-BE49-F238E27FC236}">
                <a16:creationId xmlns:a16="http://schemas.microsoft.com/office/drawing/2014/main" id="{01609BF6-C590-D6D5-2CE8-FABE0FA57C01}"/>
              </a:ext>
            </a:extLst>
          </p:cNvPr>
          <p:cNvPicPr>
            <a:picLocks noChangeAspect="1"/>
          </p:cNvPicPr>
          <p:nvPr/>
        </p:nvPicPr>
        <p:blipFill>
          <a:blip r:embed="rId4"/>
          <a:stretch>
            <a:fillRect/>
          </a:stretch>
        </p:blipFill>
        <p:spPr>
          <a:xfrm>
            <a:off x="450303" y="3147280"/>
            <a:ext cx="8243394" cy="436442"/>
          </a:xfrm>
          <a:prstGeom prst="rect">
            <a:avLst/>
          </a:prstGeom>
        </p:spPr>
      </p:pic>
      <p:sp>
        <p:nvSpPr>
          <p:cNvPr id="12" name="Slide Number Placeholder 2">
            <a:extLst>
              <a:ext uri="{FF2B5EF4-FFF2-40B4-BE49-F238E27FC236}">
                <a16:creationId xmlns:a16="http://schemas.microsoft.com/office/drawing/2014/main" id="{6A8D307F-6911-FF9E-FDB5-2DE42EFE9A2F}"/>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29</a:t>
            </a:fld>
            <a:endParaRPr lang="en-US" dirty="0"/>
          </a:p>
        </p:txBody>
      </p:sp>
    </p:spTree>
    <p:extLst>
      <p:ext uri="{BB962C8B-B14F-4D97-AF65-F5344CB8AC3E}">
        <p14:creationId xmlns:p14="http://schemas.microsoft.com/office/powerpoint/2010/main" val="495712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107100-39D4-E68D-7D43-2565CC208A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 name="Title 2">
            <a:extLst>
              <a:ext uri="{FF2B5EF4-FFF2-40B4-BE49-F238E27FC236}">
                <a16:creationId xmlns:a16="http://schemas.microsoft.com/office/drawing/2014/main" id="{1AA4D8F2-4529-4E56-6E05-3F336FF241C3}"/>
              </a:ext>
            </a:extLst>
          </p:cNvPr>
          <p:cNvSpPr>
            <a:spLocks noGrp="1"/>
          </p:cNvSpPr>
          <p:nvPr>
            <p:ph type="title"/>
          </p:nvPr>
        </p:nvSpPr>
        <p:spPr/>
        <p:txBody>
          <a:bodyPr/>
          <a:lstStyle/>
          <a:p>
            <a:r>
              <a:rPr lang="en-US" dirty="0"/>
              <a:t>What is a Edge IoT Deployment?</a:t>
            </a:r>
          </a:p>
        </p:txBody>
      </p:sp>
    </p:spTree>
    <p:extLst>
      <p:ext uri="{BB962C8B-B14F-4D97-AF65-F5344CB8AC3E}">
        <p14:creationId xmlns:p14="http://schemas.microsoft.com/office/powerpoint/2010/main" val="1462776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DF81-6B29-C656-9AA6-34606F1ED094}"/>
              </a:ext>
            </a:extLst>
          </p:cNvPr>
          <p:cNvSpPr>
            <a:spLocks noGrp="1"/>
          </p:cNvSpPr>
          <p:nvPr>
            <p:ph type="title"/>
          </p:nvPr>
        </p:nvSpPr>
        <p:spPr/>
        <p:txBody>
          <a:bodyPr/>
          <a:lstStyle/>
          <a:p>
            <a:r>
              <a:rPr lang="en-US" dirty="0"/>
              <a:t>Setup Kura – Cont.</a:t>
            </a:r>
            <a:br>
              <a:rPr lang="en-US" dirty="0"/>
            </a:br>
            <a:endParaRPr lang="en-US" dirty="0"/>
          </a:p>
        </p:txBody>
      </p:sp>
      <p:sp>
        <p:nvSpPr>
          <p:cNvPr id="3" name="Text Placeholder 2">
            <a:extLst>
              <a:ext uri="{FF2B5EF4-FFF2-40B4-BE49-F238E27FC236}">
                <a16:creationId xmlns:a16="http://schemas.microsoft.com/office/drawing/2014/main" id="{8B982617-E86C-302E-7874-987746600BFC}"/>
              </a:ext>
            </a:extLst>
          </p:cNvPr>
          <p:cNvSpPr>
            <a:spLocks noGrp="1"/>
          </p:cNvSpPr>
          <p:nvPr>
            <p:ph type="body" idx="1"/>
          </p:nvPr>
        </p:nvSpPr>
        <p:spPr/>
        <p:txBody>
          <a:bodyPr/>
          <a:lstStyle/>
          <a:p>
            <a:pPr marL="114300" indent="0" algn="l">
              <a:lnSpc>
                <a:spcPct val="100000"/>
              </a:lnSpc>
              <a:buNone/>
            </a:pPr>
            <a:r>
              <a:rPr lang="en-US" sz="1600" b="0" i="0" dirty="0">
                <a:solidFill>
                  <a:schemeClr val="tx1"/>
                </a:solidFill>
                <a:effectLst/>
                <a:latin typeface="-apple-system"/>
              </a:rPr>
              <a:t>Eclipse Kura™: </a:t>
            </a:r>
            <a:r>
              <a:rPr lang="en-US" sz="1600" b="0" i="0" u="none" strike="noStrike" dirty="0">
                <a:solidFill>
                  <a:srgbClr val="0070C0"/>
                </a:solidFill>
                <a:effectLst/>
                <a:latin typeface="-apple-system"/>
                <a:hlinkClick r:id="rId2">
                  <a:extLst>
                    <a:ext uri="{A12FA001-AC4F-418D-AE19-62706E023703}">
                      <ahyp:hlinkClr xmlns:ahyp="http://schemas.microsoft.com/office/drawing/2018/hyperlinkcolor" val="tx"/>
                    </a:ext>
                  </a:extLst>
                </a:hlinkClick>
              </a:rPr>
              <a:t>https://localhost</a:t>
            </a:r>
            <a:endParaRPr lang="en-US" sz="1600" u="none" strike="noStrike" dirty="0">
              <a:solidFill>
                <a:srgbClr val="0070C0"/>
              </a:solidFill>
              <a:latin typeface="-apple-system"/>
            </a:endParaRPr>
          </a:p>
          <a:p>
            <a:pPr>
              <a:lnSpc>
                <a:spcPct val="100000"/>
              </a:lnSpc>
            </a:pPr>
            <a:r>
              <a:rPr lang="en-US" sz="1600" b="0" i="0" dirty="0">
                <a:solidFill>
                  <a:schemeClr val="tx1"/>
                </a:solidFill>
                <a:effectLst/>
                <a:latin typeface="-apple-system"/>
              </a:rPr>
              <a:t>Credentials: admin/admin</a:t>
            </a:r>
          </a:p>
          <a:p>
            <a:pPr marL="114300" indent="0" algn="l">
              <a:lnSpc>
                <a:spcPct val="100000"/>
              </a:lnSpc>
              <a:buNone/>
            </a:pPr>
            <a:endParaRPr lang="en-US" sz="1600" b="0" i="0" dirty="0">
              <a:solidFill>
                <a:schemeClr val="tx1"/>
              </a:solidFill>
              <a:effectLst/>
              <a:latin typeface="-apple-system"/>
            </a:endParaRPr>
          </a:p>
          <a:p>
            <a:pPr marL="114300" indent="0" algn="l">
              <a:lnSpc>
                <a:spcPct val="100000"/>
              </a:lnSpc>
              <a:buNone/>
            </a:pPr>
            <a:r>
              <a:rPr lang="en-US" sz="1600" b="0" i="0" dirty="0" err="1">
                <a:solidFill>
                  <a:schemeClr val="tx1"/>
                </a:solidFill>
                <a:effectLst/>
                <a:latin typeface="-apple-system"/>
              </a:rPr>
              <a:t>Jupyter</a:t>
            </a:r>
            <a:r>
              <a:rPr lang="en-US" sz="1600" b="0" i="0" dirty="0">
                <a:solidFill>
                  <a:schemeClr val="tx1"/>
                </a:solidFill>
                <a:effectLst/>
                <a:latin typeface="-apple-system"/>
              </a:rPr>
              <a:t> </a:t>
            </a:r>
            <a:r>
              <a:rPr lang="en-US" sz="1600" b="0" i="0" dirty="0" err="1">
                <a:solidFill>
                  <a:schemeClr val="tx1"/>
                </a:solidFill>
                <a:effectLst/>
                <a:latin typeface="-apple-system"/>
              </a:rPr>
              <a:t>Nokebook</a:t>
            </a:r>
            <a:r>
              <a:rPr lang="en-US" sz="1600" b="0" i="0" dirty="0">
                <a:solidFill>
                  <a:schemeClr val="tx1"/>
                </a:solidFill>
                <a:effectLst/>
                <a:latin typeface="-apple-system"/>
              </a:rPr>
              <a:t>: </a:t>
            </a:r>
            <a:r>
              <a:rPr lang="en-US" sz="1600" b="0" i="0" u="none" strike="noStrike" dirty="0">
                <a:solidFill>
                  <a:srgbClr val="0070C0"/>
                </a:solidFill>
                <a:effectLst/>
                <a:latin typeface="-apple-system"/>
                <a:hlinkClick r:id="rId3">
                  <a:extLst>
                    <a:ext uri="{A12FA001-AC4F-418D-AE19-62706E023703}">
                      <ahyp:hlinkClr xmlns:ahyp="http://schemas.microsoft.com/office/drawing/2018/hyperlinkcolor" val="tx"/>
                    </a:ext>
                  </a:extLst>
                </a:hlinkClick>
              </a:rPr>
              <a:t>http://localhost:8888/lab?token=`token-id`</a:t>
            </a:r>
            <a:endParaRPr lang="en-US" sz="1600" u="none" strike="noStrike" dirty="0">
              <a:solidFill>
                <a:srgbClr val="0070C0"/>
              </a:solidFill>
              <a:latin typeface="-apple-system"/>
            </a:endParaRPr>
          </a:p>
          <a:p>
            <a:pPr>
              <a:lnSpc>
                <a:spcPct val="100000"/>
              </a:lnSpc>
            </a:pPr>
            <a:r>
              <a:rPr lang="en-US" sz="1600" b="0" i="0" dirty="0">
                <a:solidFill>
                  <a:schemeClr val="tx1"/>
                </a:solidFill>
                <a:effectLst/>
                <a:latin typeface="-apple-system"/>
              </a:rPr>
              <a:t>Credentials: the token-id noted earlier</a:t>
            </a:r>
          </a:p>
          <a:p>
            <a:pPr marL="114300" indent="0" algn="l">
              <a:lnSpc>
                <a:spcPct val="100000"/>
              </a:lnSpc>
              <a:buNone/>
            </a:pPr>
            <a:endParaRPr lang="en-US" sz="1600" b="0" i="0" dirty="0">
              <a:solidFill>
                <a:schemeClr val="tx1"/>
              </a:solidFill>
              <a:effectLst/>
              <a:latin typeface="-apple-system"/>
            </a:endParaRPr>
          </a:p>
          <a:p>
            <a:pPr marL="114300" indent="0" algn="l">
              <a:lnSpc>
                <a:spcPct val="100000"/>
              </a:lnSpc>
              <a:buNone/>
            </a:pPr>
            <a:r>
              <a:rPr lang="en-US" sz="1600" b="0" i="0" dirty="0">
                <a:solidFill>
                  <a:schemeClr val="tx1"/>
                </a:solidFill>
                <a:effectLst/>
                <a:latin typeface="-apple-system"/>
              </a:rPr>
              <a:t>Nvidia™ Triton: </a:t>
            </a:r>
            <a:r>
              <a:rPr lang="en-US" sz="1600" b="0" i="0" dirty="0">
                <a:solidFill>
                  <a:srgbClr val="0070C0"/>
                </a:solidFill>
                <a:effectLst/>
                <a:latin typeface="-apple-system"/>
              </a:rPr>
              <a:t>localhost:4000-4002 (no web fronted)</a:t>
            </a:r>
          </a:p>
          <a:p>
            <a:pPr marL="114300" indent="0" algn="l">
              <a:lnSpc>
                <a:spcPct val="100000"/>
              </a:lnSpc>
              <a:buNone/>
            </a:pPr>
            <a:endParaRPr lang="en-US" sz="1600" b="0" i="0" dirty="0">
              <a:solidFill>
                <a:schemeClr val="tx1"/>
              </a:solidFill>
              <a:effectLst/>
              <a:latin typeface="-apple-system"/>
            </a:endParaRPr>
          </a:p>
          <a:p>
            <a:pPr marL="114300" indent="0" algn="l">
              <a:lnSpc>
                <a:spcPct val="100000"/>
              </a:lnSpc>
              <a:buNone/>
            </a:pPr>
            <a:r>
              <a:rPr lang="en-US" sz="1600" b="0" i="0" dirty="0">
                <a:solidFill>
                  <a:schemeClr val="tx1"/>
                </a:solidFill>
                <a:effectLst/>
                <a:latin typeface="-apple-system"/>
              </a:rPr>
              <a:t>Eclipse Kapua™: </a:t>
            </a:r>
            <a:r>
              <a:rPr lang="en-US" sz="1600" b="0" i="0" u="none" strike="noStrike" dirty="0">
                <a:solidFill>
                  <a:srgbClr val="0070C0"/>
                </a:solidFill>
                <a:effectLst/>
                <a:latin typeface="-apple-system"/>
                <a:hlinkClick r:id="rId4">
                  <a:extLst>
                    <a:ext uri="{A12FA001-AC4F-418D-AE19-62706E023703}">
                      <ahyp:hlinkClr xmlns:ahyp="http://schemas.microsoft.com/office/drawing/2018/hyperlinkcolor" val="tx"/>
                    </a:ext>
                  </a:extLst>
                </a:hlinkClick>
              </a:rPr>
              <a:t>https://eclipsecon2023-kapua.dev.everyware.io</a:t>
            </a:r>
            <a:endParaRPr lang="en-US" sz="1600" b="0" i="0" u="none" strike="noStrike" dirty="0">
              <a:solidFill>
                <a:srgbClr val="0070C0"/>
              </a:solidFill>
              <a:effectLst/>
              <a:latin typeface="-apple-system"/>
            </a:endParaRPr>
          </a:p>
          <a:p>
            <a:pPr marL="114300" indent="0" algn="l">
              <a:lnSpc>
                <a:spcPct val="100000"/>
              </a:lnSpc>
              <a:buNone/>
            </a:pPr>
            <a:endParaRPr lang="en-US" sz="1600" u="none" strike="noStrike" dirty="0">
              <a:solidFill>
                <a:srgbClr val="0070C0"/>
              </a:solidFill>
              <a:latin typeface="-apple-system"/>
            </a:endParaRPr>
          </a:p>
          <a:p>
            <a:pPr>
              <a:lnSpc>
                <a:spcPct val="100000"/>
              </a:lnSpc>
            </a:pPr>
            <a:r>
              <a:rPr lang="en-US" sz="1600" dirty="0">
                <a:solidFill>
                  <a:schemeClr val="tx1"/>
                </a:solidFill>
                <a:latin typeface="-apple-system"/>
              </a:rPr>
              <a:t>A</a:t>
            </a:r>
            <a:r>
              <a:rPr lang="en-US" sz="1600" b="0" i="0" dirty="0">
                <a:solidFill>
                  <a:schemeClr val="tx1"/>
                </a:solidFill>
                <a:effectLst/>
                <a:latin typeface="-apple-system"/>
              </a:rPr>
              <a:t>ccount: eclipsecon2023</a:t>
            </a:r>
          </a:p>
          <a:p>
            <a:pPr>
              <a:lnSpc>
                <a:spcPct val="100000"/>
              </a:lnSpc>
            </a:pPr>
            <a:r>
              <a:rPr lang="en-US" sz="1600" b="0" i="0" dirty="0">
                <a:solidFill>
                  <a:schemeClr val="tx1"/>
                </a:solidFill>
                <a:effectLst/>
                <a:latin typeface="-apple-system"/>
              </a:rPr>
              <a:t>Credentials: Check on card you received</a:t>
            </a:r>
          </a:p>
          <a:p>
            <a:pPr>
              <a:lnSpc>
                <a:spcPct val="100000"/>
              </a:lnSpc>
            </a:pPr>
            <a:r>
              <a:rPr lang="en-US" sz="1600" b="0" i="0" dirty="0">
                <a:solidFill>
                  <a:schemeClr val="tx1"/>
                </a:solidFill>
                <a:effectLst/>
                <a:latin typeface="-apple-system"/>
              </a:rPr>
              <a:t>MQTT port: 1883</a:t>
            </a:r>
          </a:p>
          <a:p>
            <a:pPr marL="114300" indent="0">
              <a:lnSpc>
                <a:spcPct val="100000"/>
              </a:lnSpc>
              <a:buNone/>
            </a:pPr>
            <a:endParaRPr lang="en-US" sz="1600" dirty="0"/>
          </a:p>
        </p:txBody>
      </p:sp>
      <p:sp>
        <p:nvSpPr>
          <p:cNvPr id="5" name="Slide Number Placeholder 2">
            <a:extLst>
              <a:ext uri="{FF2B5EF4-FFF2-40B4-BE49-F238E27FC236}">
                <a16:creationId xmlns:a16="http://schemas.microsoft.com/office/drawing/2014/main" id="{AE959464-B640-A363-E3D0-DA5C69296BFF}"/>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30</a:t>
            </a:fld>
            <a:endParaRPr lang="en-US" dirty="0"/>
          </a:p>
        </p:txBody>
      </p:sp>
    </p:spTree>
    <p:extLst>
      <p:ext uri="{BB962C8B-B14F-4D97-AF65-F5344CB8AC3E}">
        <p14:creationId xmlns:p14="http://schemas.microsoft.com/office/powerpoint/2010/main" val="2261364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811492-CDDE-19FA-5299-350EC14CDD0C}"/>
              </a:ext>
            </a:extLst>
          </p:cNvPr>
          <p:cNvSpPr>
            <a:spLocks noGrp="1"/>
          </p:cNvSpPr>
          <p:nvPr>
            <p:ph type="sldNum" idx="12"/>
          </p:nvPr>
        </p:nvSpPr>
        <p:spPr>
          <a:xfrm>
            <a:off x="8696325" y="4844050"/>
            <a:ext cx="295200" cy="223200"/>
          </a:xfrm>
        </p:spPr>
        <p:txBody>
          <a:bodyPr wrap="square" anchor="ctr">
            <a:normAutofit fontScale="25000" lnSpcReduction="20000"/>
          </a:bodyPr>
          <a:lstStyle/>
          <a:p>
            <a:pPr marL="0" lvl="0" indent="0" rtl="0">
              <a:lnSpc>
                <a:spcPct val="90000"/>
              </a:lnSpc>
              <a:spcBef>
                <a:spcPts val="0"/>
              </a:spcBef>
              <a:spcAft>
                <a:spcPts val="600"/>
              </a:spcAft>
              <a:buNone/>
            </a:pPr>
            <a:fld id="{00000000-1234-1234-1234-123412341234}" type="slidenum">
              <a:rPr lang="en" sz="200" smtClean="0"/>
              <a:pPr marL="0" lvl="0" indent="0" rtl="0">
                <a:lnSpc>
                  <a:spcPct val="90000"/>
                </a:lnSpc>
                <a:spcBef>
                  <a:spcPts val="0"/>
                </a:spcBef>
                <a:spcAft>
                  <a:spcPts val="600"/>
                </a:spcAft>
                <a:buNone/>
              </a:pPr>
              <a:t>31</a:t>
            </a:fld>
            <a:endParaRPr lang="en" sz="200"/>
          </a:p>
        </p:txBody>
      </p:sp>
      <p:sp>
        <p:nvSpPr>
          <p:cNvPr id="2" name="Title 1">
            <a:extLst>
              <a:ext uri="{FF2B5EF4-FFF2-40B4-BE49-F238E27FC236}">
                <a16:creationId xmlns:a16="http://schemas.microsoft.com/office/drawing/2014/main" id="{8E5C4AA1-D1DC-1969-65CE-A88648365055}"/>
              </a:ext>
            </a:extLst>
          </p:cNvPr>
          <p:cNvSpPr>
            <a:spLocks noGrp="1"/>
          </p:cNvSpPr>
          <p:nvPr>
            <p:ph type="title"/>
          </p:nvPr>
        </p:nvSpPr>
        <p:spPr>
          <a:xfrm>
            <a:off x="261650" y="1696525"/>
            <a:ext cx="8610300" cy="685800"/>
          </a:xfrm>
        </p:spPr>
        <p:txBody>
          <a:bodyPr wrap="square" anchor="ctr">
            <a:normAutofit/>
          </a:bodyPr>
          <a:lstStyle/>
          <a:p>
            <a:r>
              <a:rPr lang="en-US" dirty="0"/>
              <a:t>Questions?</a:t>
            </a:r>
          </a:p>
        </p:txBody>
      </p:sp>
      <p:sp>
        <p:nvSpPr>
          <p:cNvPr id="5" name="Slide Number Placeholder 2">
            <a:extLst>
              <a:ext uri="{FF2B5EF4-FFF2-40B4-BE49-F238E27FC236}">
                <a16:creationId xmlns:a16="http://schemas.microsoft.com/office/drawing/2014/main" id="{75F0D19B-9A9F-A31C-0716-1CBF774DCA23}"/>
              </a:ext>
            </a:extLst>
          </p:cNvPr>
          <p:cNvSpPr txBox="1">
            <a:spLocks/>
          </p:cNvSpPr>
          <p:nvPr/>
        </p:nvSpPr>
        <p:spPr>
          <a:xfrm>
            <a:off x="2426677" y="4844050"/>
            <a:ext cx="6564848" cy="22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Poppins"/>
                <a:ea typeface="Poppins"/>
                <a:cs typeface="Poppins"/>
                <a:sym typeface="Poppins"/>
              </a:defRPr>
            </a:lvl9pPr>
          </a:lstStyle>
          <a:p>
            <a:fld id="{BE2F0C7D-271B-834E-822C-5406AA2C48FF}" type="slidenum">
              <a:rPr lang="en-US" smtClean="0"/>
              <a:pPr/>
              <a:t>31</a:t>
            </a:fld>
            <a:endParaRPr lang="en-US" dirty="0"/>
          </a:p>
        </p:txBody>
      </p:sp>
    </p:spTree>
    <p:extLst>
      <p:ext uri="{BB962C8B-B14F-4D97-AF65-F5344CB8AC3E}">
        <p14:creationId xmlns:p14="http://schemas.microsoft.com/office/powerpoint/2010/main" val="3866866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background with grey lines&#10;&#10;Description automatically generated">
            <a:extLst>
              <a:ext uri="{FF2B5EF4-FFF2-40B4-BE49-F238E27FC236}">
                <a16:creationId xmlns:a16="http://schemas.microsoft.com/office/drawing/2014/main" id="{F5F8E9B5-160F-D7D9-C6C5-BBAF5EB86CB0}"/>
              </a:ext>
            </a:extLst>
          </p:cNvPr>
          <p:cNvPicPr>
            <a:picLocks noChangeAspect="1"/>
          </p:cNvPicPr>
          <p:nvPr/>
        </p:nvPicPr>
        <p:blipFill rotWithShape="1">
          <a:blip r:embed="rId2"/>
          <a:srcRect t="20471" r="3420" b="19100"/>
          <a:stretch/>
        </p:blipFill>
        <p:spPr>
          <a:xfrm>
            <a:off x="445667" y="1479884"/>
            <a:ext cx="8252665" cy="3114373"/>
          </a:xfrm>
          <a:prstGeom prst="rect">
            <a:avLst/>
          </a:prstGeom>
        </p:spPr>
      </p:pic>
      <p:sp>
        <p:nvSpPr>
          <p:cNvPr id="2" name="Title 1">
            <a:extLst>
              <a:ext uri="{FF2B5EF4-FFF2-40B4-BE49-F238E27FC236}">
                <a16:creationId xmlns:a16="http://schemas.microsoft.com/office/drawing/2014/main" id="{8B702030-96B5-4CDE-BDBA-29C86D0FCE5A}"/>
              </a:ext>
            </a:extLst>
          </p:cNvPr>
          <p:cNvSpPr>
            <a:spLocks noGrp="1"/>
          </p:cNvSpPr>
          <p:nvPr>
            <p:ph type="title"/>
          </p:nvPr>
        </p:nvSpPr>
        <p:spPr/>
        <p:txBody>
          <a:bodyPr/>
          <a:lstStyle/>
          <a:p>
            <a:endParaRPr lang="en-IT" dirty="0"/>
          </a:p>
        </p:txBody>
      </p:sp>
      <p:sp>
        <p:nvSpPr>
          <p:cNvPr id="5" name="Title 1">
            <a:extLst>
              <a:ext uri="{FF2B5EF4-FFF2-40B4-BE49-F238E27FC236}">
                <a16:creationId xmlns:a16="http://schemas.microsoft.com/office/drawing/2014/main" id="{0CDF4023-4290-F84E-6801-3FDF13FF4F22}"/>
              </a:ext>
            </a:extLst>
          </p:cNvPr>
          <p:cNvSpPr txBox="1">
            <a:spLocks/>
          </p:cNvSpPr>
          <p:nvPr/>
        </p:nvSpPr>
        <p:spPr>
          <a:xfrm>
            <a:off x="3717594" y="2637810"/>
            <a:ext cx="178779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fontAlgn="base"/>
            <a:r>
              <a:rPr lang="en-GB" sz="1800" dirty="0"/>
              <a:t>fill out </a:t>
            </a:r>
            <a:br>
              <a:rPr lang="en-GB" sz="1800" dirty="0"/>
            </a:br>
            <a:r>
              <a:rPr lang="en-GB" sz="1800" dirty="0"/>
              <a:t>our form</a:t>
            </a:r>
          </a:p>
        </p:txBody>
      </p:sp>
      <p:sp>
        <p:nvSpPr>
          <p:cNvPr id="6" name="Title 1">
            <a:extLst>
              <a:ext uri="{FF2B5EF4-FFF2-40B4-BE49-F238E27FC236}">
                <a16:creationId xmlns:a16="http://schemas.microsoft.com/office/drawing/2014/main" id="{87403E4C-F30A-F193-2573-9A3711616F01}"/>
              </a:ext>
            </a:extLst>
          </p:cNvPr>
          <p:cNvSpPr txBox="1">
            <a:spLocks/>
          </p:cNvSpPr>
          <p:nvPr/>
        </p:nvSpPr>
        <p:spPr>
          <a:xfrm>
            <a:off x="6567587" y="1673498"/>
            <a:ext cx="194464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fontAlgn="base"/>
            <a:r>
              <a:rPr lang="en-GB" sz="1800" dirty="0"/>
              <a:t>get your gadget*</a:t>
            </a:r>
            <a:br>
              <a:rPr lang="en-GB" sz="1800" i="1" dirty="0"/>
            </a:br>
            <a:r>
              <a:rPr lang="en-GB" sz="1800" dirty="0"/>
              <a:t>at Eurotech booth #06</a:t>
            </a:r>
          </a:p>
        </p:txBody>
      </p:sp>
      <p:pic>
        <p:nvPicPr>
          <p:cNvPr id="10" name="Picture 9" descr="A hand holding a white cell phone&#10;&#10;Description automatically generated">
            <a:extLst>
              <a:ext uri="{FF2B5EF4-FFF2-40B4-BE49-F238E27FC236}">
                <a16:creationId xmlns:a16="http://schemas.microsoft.com/office/drawing/2014/main" id="{53B2FA7C-964F-49F5-BCB5-DA77675C18AB}"/>
              </a:ext>
            </a:extLst>
          </p:cNvPr>
          <p:cNvPicPr>
            <a:picLocks noChangeAspect="1"/>
          </p:cNvPicPr>
          <p:nvPr/>
        </p:nvPicPr>
        <p:blipFill rotWithShape="1">
          <a:blip r:embed="rId3"/>
          <a:srcRect l="50000" t="10666" r="9103" b="7762"/>
          <a:stretch/>
        </p:blipFill>
        <p:spPr>
          <a:xfrm rot="21370385">
            <a:off x="145049" y="838149"/>
            <a:ext cx="3348513" cy="4458372"/>
          </a:xfrm>
          <a:prstGeom prst="rect">
            <a:avLst/>
          </a:prstGeom>
        </p:spPr>
      </p:pic>
      <p:pic>
        <p:nvPicPr>
          <p:cNvPr id="1026" name="Picture 2" descr="image">
            <a:extLst>
              <a:ext uri="{FF2B5EF4-FFF2-40B4-BE49-F238E27FC236}">
                <a16:creationId xmlns:a16="http://schemas.microsoft.com/office/drawing/2014/main" id="{322889BB-CBC6-4FD9-909A-6B4FB7814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968" y="2454719"/>
            <a:ext cx="850054" cy="85005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B462EFA-3708-DA44-9679-121D71EEA137}"/>
              </a:ext>
            </a:extLst>
          </p:cNvPr>
          <p:cNvSpPr txBox="1">
            <a:spLocks/>
          </p:cNvSpPr>
          <p:nvPr/>
        </p:nvSpPr>
        <p:spPr>
          <a:xfrm>
            <a:off x="1010879" y="1673498"/>
            <a:ext cx="161685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1800" dirty="0"/>
              <a:t>s</a:t>
            </a:r>
            <a:r>
              <a:rPr lang="en-IT" sz="1800" dirty="0"/>
              <a:t>can </a:t>
            </a:r>
            <a:br>
              <a:rPr lang="en-IT" sz="1800" dirty="0"/>
            </a:br>
            <a:r>
              <a:rPr lang="en-IT" sz="1800" dirty="0"/>
              <a:t>qr code</a:t>
            </a:r>
          </a:p>
        </p:txBody>
      </p:sp>
      <p:sp>
        <p:nvSpPr>
          <p:cNvPr id="7" name="TextBox 6">
            <a:extLst>
              <a:ext uri="{FF2B5EF4-FFF2-40B4-BE49-F238E27FC236}">
                <a16:creationId xmlns:a16="http://schemas.microsoft.com/office/drawing/2014/main" id="{B6A01750-B426-0F67-9D8D-BC318533CCC5}"/>
              </a:ext>
            </a:extLst>
          </p:cNvPr>
          <p:cNvSpPr txBox="1"/>
          <p:nvPr/>
        </p:nvSpPr>
        <p:spPr>
          <a:xfrm>
            <a:off x="7431578" y="4748639"/>
            <a:ext cx="4572000" cy="246221"/>
          </a:xfrm>
          <a:prstGeom prst="rect">
            <a:avLst/>
          </a:prstGeom>
          <a:noFill/>
        </p:spPr>
        <p:txBody>
          <a:bodyPr wrap="square">
            <a:spAutoFit/>
          </a:bodyPr>
          <a:lstStyle/>
          <a:p>
            <a:r>
              <a:rPr lang="en-GB" sz="1000" dirty="0"/>
              <a:t>* </a:t>
            </a:r>
            <a:r>
              <a:rPr lang="en-GB" sz="1000" i="1" dirty="0"/>
              <a:t>limited supply </a:t>
            </a:r>
            <a:endParaRPr lang="en-IT" sz="1000" dirty="0"/>
          </a:p>
        </p:txBody>
      </p:sp>
      <p:sp>
        <p:nvSpPr>
          <p:cNvPr id="8" name="Slide Number Placeholder 2">
            <a:extLst>
              <a:ext uri="{FF2B5EF4-FFF2-40B4-BE49-F238E27FC236}">
                <a16:creationId xmlns:a16="http://schemas.microsoft.com/office/drawing/2014/main" id="{DEA35FD1-0737-ECF1-F9C7-70970D78589F}"/>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32</a:t>
            </a:fld>
            <a:endParaRPr lang="en-US" dirty="0"/>
          </a:p>
        </p:txBody>
      </p:sp>
    </p:spTree>
    <p:extLst>
      <p:ext uri="{BB962C8B-B14F-4D97-AF65-F5344CB8AC3E}">
        <p14:creationId xmlns:p14="http://schemas.microsoft.com/office/powerpoint/2010/main" val="157520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311700" y="11602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solidFill>
                  <a:srgbClr val="FFFFFF"/>
                </a:solidFill>
              </a:rPr>
              <a:t>Thank you!</a:t>
            </a:r>
            <a:endParaRPr>
              <a:solidFill>
                <a:srgbClr val="FFFFFF"/>
              </a:solidFill>
            </a:endParaRPr>
          </a:p>
        </p:txBody>
      </p:sp>
      <p:sp>
        <p:nvSpPr>
          <p:cNvPr id="81" name="Google Shape;81;p13"/>
          <p:cNvSpPr txBox="1">
            <a:spLocks noGrp="1"/>
          </p:cNvSpPr>
          <p:nvPr>
            <p:ph type="title"/>
          </p:nvPr>
        </p:nvSpPr>
        <p:spPr>
          <a:xfrm>
            <a:off x="311700" y="2066925"/>
            <a:ext cx="8520600" cy="514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800">
                <a:solidFill>
                  <a:srgbClr val="F89523"/>
                </a:solidFill>
              </a:rPr>
              <a:t>Join the conversation:</a:t>
            </a:r>
            <a:endParaRPr sz="2800">
              <a:solidFill>
                <a:srgbClr val="F89523"/>
              </a:solidFill>
            </a:endParaRPr>
          </a:p>
        </p:txBody>
      </p:sp>
      <p:sp>
        <p:nvSpPr>
          <p:cNvPr id="82" name="Google Shape;82;p13"/>
          <p:cNvSpPr txBox="1"/>
          <p:nvPr/>
        </p:nvSpPr>
        <p:spPr>
          <a:xfrm>
            <a:off x="2541250" y="2646000"/>
            <a:ext cx="4333800" cy="51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50"/>
              <a:buFont typeface="Arial"/>
              <a:buNone/>
            </a:pPr>
            <a:r>
              <a:rPr lang="en" sz="2250" b="0" i="0" u="sng" strike="noStrike" cap="none">
                <a:solidFill>
                  <a:srgbClr val="FFFFFF"/>
                </a:solidFill>
                <a:latin typeface="Roboto"/>
                <a:ea typeface="Roboto"/>
                <a:cs typeface="Roboto"/>
                <a:sym typeface="Roboto"/>
                <a:hlinkClick r:id="rId4">
                  <a:extLst>
                    <a:ext uri="{A12FA001-AC4F-418D-AE19-62706E023703}">
                      <ahyp:hlinkClr xmlns:ahyp="http://schemas.microsoft.com/office/drawing/2018/hyperlinkcolor" val="tx"/>
                    </a:ext>
                  </a:extLst>
                </a:hlinkClick>
              </a:rPr>
              <a:t>@EclipseCon</a:t>
            </a:r>
            <a:r>
              <a:rPr lang="en" sz="2250" b="0" i="0" u="none" strike="noStrike" cap="none">
                <a:solidFill>
                  <a:srgbClr val="FFFFFF"/>
                </a:solidFill>
                <a:latin typeface="Roboto"/>
                <a:ea typeface="Roboto"/>
                <a:cs typeface="Roboto"/>
                <a:sym typeface="Roboto"/>
              </a:rPr>
              <a:t>  |  </a:t>
            </a:r>
            <a:r>
              <a:rPr lang="en" sz="2250" b="0" i="0" u="sng" strike="noStrike" cap="none">
                <a:solidFill>
                  <a:srgbClr val="FFFFFF"/>
                </a:solidFill>
                <a:latin typeface="Roboto"/>
                <a:ea typeface="Roboto"/>
                <a:cs typeface="Roboto"/>
                <a:sym typeface="Roboto"/>
                <a:hlinkClick r:id="rId5">
                  <a:extLst>
                    <a:ext uri="{A12FA001-AC4F-418D-AE19-62706E023703}">
                      <ahyp:hlinkClr xmlns:ahyp="http://schemas.microsoft.com/office/drawing/2018/hyperlinkcolor" val="tx"/>
                    </a:ext>
                  </a:extLst>
                </a:hlinkClick>
              </a:rPr>
              <a:t>#EclipseCon</a:t>
            </a:r>
            <a:endParaRPr sz="2250" b="0" i="0" u="none" strike="noStrike" cap="none">
              <a:solidFill>
                <a:srgbClr val="FFFFFF"/>
              </a:solidFill>
              <a:latin typeface="Roboto"/>
              <a:ea typeface="Roboto"/>
              <a:cs typeface="Roboto"/>
              <a:sym typeface="Roboto"/>
            </a:endParaRPr>
          </a:p>
        </p:txBody>
      </p:sp>
      <p:pic>
        <p:nvPicPr>
          <p:cNvPr id="83" name="Google Shape;83;p13"/>
          <p:cNvPicPr preferRelativeResize="0"/>
          <p:nvPr/>
        </p:nvPicPr>
        <p:blipFill rotWithShape="1">
          <a:blip r:embed="rId6">
            <a:alphaModFix/>
          </a:blip>
          <a:srcRect/>
          <a:stretch/>
        </p:blipFill>
        <p:spPr>
          <a:xfrm>
            <a:off x="2457450" y="2800350"/>
            <a:ext cx="304800" cy="304800"/>
          </a:xfrm>
          <a:prstGeom prst="rect">
            <a:avLst/>
          </a:prstGeom>
          <a:noFill/>
          <a:ln>
            <a:noFill/>
          </a:ln>
        </p:spPr>
      </p:pic>
      <p:sp>
        <p:nvSpPr>
          <p:cNvPr id="4" name="Slide Number Placeholder 2">
            <a:extLst>
              <a:ext uri="{FF2B5EF4-FFF2-40B4-BE49-F238E27FC236}">
                <a16:creationId xmlns:a16="http://schemas.microsoft.com/office/drawing/2014/main" id="{14D78C46-7FF5-E963-69C6-2343FE5A8B78}"/>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95DD-8376-2B28-110F-CD8BFA46704A}"/>
              </a:ext>
            </a:extLst>
          </p:cNvPr>
          <p:cNvSpPr>
            <a:spLocks noGrp="1"/>
          </p:cNvSpPr>
          <p:nvPr>
            <p:ph type="title"/>
          </p:nvPr>
        </p:nvSpPr>
        <p:spPr>
          <a:xfrm>
            <a:off x="685303" y="460589"/>
            <a:ext cx="7204379" cy="588984"/>
          </a:xfrm>
        </p:spPr>
        <p:txBody>
          <a:bodyPr spcFirstLastPara="1" vert="horz" wrap="square" lIns="68580" tIns="34290" rIns="68580" bIns="34290" rtlCol="0" anchor="b" anchorCtr="0">
            <a:normAutofit fontScale="90000"/>
          </a:bodyPr>
          <a:lstStyle/>
          <a:p>
            <a:r>
              <a:rPr lang="en-US" sz="3450" dirty="0">
                <a:solidFill>
                  <a:schemeClr val="tx1"/>
                </a:solidFill>
              </a:rPr>
              <a:t>Check us out on GitHub</a:t>
            </a:r>
          </a:p>
        </p:txBody>
      </p:sp>
      <p:pic>
        <p:nvPicPr>
          <p:cNvPr id="4" name="Picture 3" descr="Qr code&#10;&#10;Description automatically generated">
            <a:extLst>
              <a:ext uri="{FF2B5EF4-FFF2-40B4-BE49-F238E27FC236}">
                <a16:creationId xmlns:a16="http://schemas.microsoft.com/office/drawing/2014/main" id="{3C309C7D-705A-7F3D-1E94-49E375CE5A21}"/>
              </a:ext>
            </a:extLst>
          </p:cNvPr>
          <p:cNvPicPr>
            <a:picLocks noChangeAspect="1"/>
          </p:cNvPicPr>
          <p:nvPr/>
        </p:nvPicPr>
        <p:blipFill>
          <a:blip r:embed="rId2"/>
          <a:stretch>
            <a:fillRect/>
          </a:stretch>
        </p:blipFill>
        <p:spPr>
          <a:xfrm>
            <a:off x="1411404" y="1508372"/>
            <a:ext cx="2413000" cy="2413000"/>
          </a:xfrm>
          <a:prstGeom prst="rect">
            <a:avLst/>
          </a:prstGeom>
          <a:ln w="28575">
            <a:noFill/>
          </a:ln>
        </p:spPr>
      </p:pic>
      <p:pic>
        <p:nvPicPr>
          <p:cNvPr id="6" name="Picture 5" descr="Qr code&#10;&#10;Description automatically generated">
            <a:extLst>
              <a:ext uri="{FF2B5EF4-FFF2-40B4-BE49-F238E27FC236}">
                <a16:creationId xmlns:a16="http://schemas.microsoft.com/office/drawing/2014/main" id="{53629CB2-444A-D235-B3FC-EBE21549B576}"/>
              </a:ext>
            </a:extLst>
          </p:cNvPr>
          <p:cNvPicPr>
            <a:picLocks noChangeAspect="1"/>
          </p:cNvPicPr>
          <p:nvPr/>
        </p:nvPicPr>
        <p:blipFill>
          <a:blip r:embed="rId3"/>
          <a:stretch>
            <a:fillRect/>
          </a:stretch>
        </p:blipFill>
        <p:spPr>
          <a:xfrm>
            <a:off x="5522262" y="1508373"/>
            <a:ext cx="2413000" cy="2413000"/>
          </a:xfrm>
          <a:prstGeom prst="rect">
            <a:avLst/>
          </a:prstGeom>
        </p:spPr>
      </p:pic>
      <p:sp>
        <p:nvSpPr>
          <p:cNvPr id="5" name="Slide Number Placeholder 4">
            <a:extLst>
              <a:ext uri="{FF2B5EF4-FFF2-40B4-BE49-F238E27FC236}">
                <a16:creationId xmlns:a16="http://schemas.microsoft.com/office/drawing/2014/main" id="{90BF6DA9-AEBA-3EAE-38EB-BD9DFD95D7DE}"/>
              </a:ext>
            </a:extLst>
          </p:cNvPr>
          <p:cNvSpPr>
            <a:spLocks noGrp="1"/>
          </p:cNvSpPr>
          <p:nvPr>
            <p:ph type="sldNum" idx="12"/>
          </p:nvPr>
        </p:nvSpPr>
        <p:spPr/>
        <p:txBody>
          <a:bodyPr/>
          <a:lstStyle/>
          <a:p>
            <a:fld id="{BE2F0C7D-271B-834E-822C-5406AA2C48FF}" type="slidenum">
              <a:rPr lang="en-US" smtClean="0"/>
              <a:pPr/>
              <a:t>34</a:t>
            </a:fld>
            <a:endParaRPr lang="en-US" dirty="0"/>
          </a:p>
        </p:txBody>
      </p:sp>
    </p:spTree>
    <p:extLst>
      <p:ext uri="{BB962C8B-B14F-4D97-AF65-F5344CB8AC3E}">
        <p14:creationId xmlns:p14="http://schemas.microsoft.com/office/powerpoint/2010/main" val="660576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600"/>
              <a:buFont typeface="Arial"/>
              <a:buNone/>
            </a:pPr>
            <a:r>
              <a:rPr lang="en" sz="3600"/>
              <a:t>Evaluate the Sessions</a:t>
            </a:r>
            <a:endParaRPr/>
          </a:p>
        </p:txBody>
      </p:sp>
      <p:sp>
        <p:nvSpPr>
          <p:cNvPr id="67" name="Google Shape;67;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chemeClr val="dk1"/>
              </a:buClr>
              <a:buSzPts val="2000"/>
              <a:buFont typeface="Roboto Medium"/>
              <a:buChar char="●"/>
            </a:pPr>
            <a:r>
              <a:rPr lang="en" sz="2000" dirty="0">
                <a:solidFill>
                  <a:schemeClr val="dk1"/>
                </a:solidFill>
                <a:latin typeface="Roboto Medium"/>
                <a:ea typeface="Roboto Medium"/>
                <a:cs typeface="Roboto Medium"/>
                <a:sym typeface="Roboto Medium"/>
              </a:rPr>
              <a:t>Please help by leaving feedback on the sessions you attend!</a:t>
            </a:r>
            <a:endParaRPr sz="2000" dirty="0">
              <a:solidFill>
                <a:schemeClr val="dk1"/>
              </a:solidFill>
              <a:latin typeface="Roboto Medium"/>
              <a:ea typeface="Roboto Medium"/>
              <a:cs typeface="Roboto Medium"/>
              <a:sym typeface="Roboto Medium"/>
            </a:endParaRPr>
          </a:p>
          <a:p>
            <a:pPr marL="457200" lvl="0" indent="-355600" algn="l" rtl="0">
              <a:lnSpc>
                <a:spcPct val="100000"/>
              </a:lnSpc>
              <a:spcBef>
                <a:spcPts val="1000"/>
              </a:spcBef>
              <a:spcAft>
                <a:spcPts val="0"/>
              </a:spcAft>
              <a:buClr>
                <a:schemeClr val="dk1"/>
              </a:buClr>
              <a:buSzPts val="2000"/>
              <a:buFont typeface="Roboto Medium"/>
              <a:buChar char="●"/>
            </a:pPr>
            <a:r>
              <a:rPr lang="en" sz="2000" dirty="0">
                <a:solidFill>
                  <a:schemeClr val="dk1"/>
                </a:solidFill>
                <a:latin typeface="Roboto Medium"/>
                <a:ea typeface="Roboto Medium"/>
                <a:cs typeface="Roboto Medium"/>
                <a:sym typeface="Roboto Medium"/>
              </a:rPr>
              <a:t>To rate a session, you must be registered for it in </a:t>
            </a:r>
            <a:r>
              <a:rPr lang="en" sz="2000" dirty="0" err="1">
                <a:solidFill>
                  <a:schemeClr val="dk1"/>
                </a:solidFill>
                <a:latin typeface="Roboto Medium"/>
                <a:ea typeface="Roboto Medium"/>
                <a:cs typeface="Roboto Medium"/>
                <a:sym typeface="Roboto Medium"/>
              </a:rPr>
              <a:t>Swapcard</a:t>
            </a:r>
            <a:r>
              <a:rPr lang="en" sz="2000" dirty="0">
                <a:solidFill>
                  <a:schemeClr val="dk1"/>
                </a:solidFill>
                <a:latin typeface="Roboto Medium"/>
                <a:ea typeface="Roboto Medium"/>
                <a:cs typeface="Roboto Medium"/>
                <a:sym typeface="Roboto Medium"/>
              </a:rPr>
              <a:t> BEFORE the talk starts.</a:t>
            </a:r>
            <a:endParaRPr sz="2000" dirty="0">
              <a:solidFill>
                <a:schemeClr val="dk1"/>
              </a:solidFill>
              <a:latin typeface="Roboto Medium"/>
              <a:ea typeface="Roboto Medium"/>
              <a:cs typeface="Roboto Medium"/>
              <a:sym typeface="Roboto Medium"/>
            </a:endParaRPr>
          </a:p>
          <a:p>
            <a:pPr marL="457200" lvl="0" indent="-355600" algn="l" rtl="0">
              <a:lnSpc>
                <a:spcPct val="100000"/>
              </a:lnSpc>
              <a:spcBef>
                <a:spcPts val="1000"/>
              </a:spcBef>
              <a:spcAft>
                <a:spcPts val="0"/>
              </a:spcAft>
              <a:buClr>
                <a:schemeClr val="dk1"/>
              </a:buClr>
              <a:buSzPts val="2000"/>
              <a:buFont typeface="Roboto Medium"/>
              <a:buChar char="●"/>
            </a:pPr>
            <a:r>
              <a:rPr lang="en" sz="2000" dirty="0" err="1">
                <a:solidFill>
                  <a:schemeClr val="dk1"/>
                </a:solidFill>
                <a:latin typeface="Roboto Medium"/>
                <a:ea typeface="Roboto Medium"/>
                <a:cs typeface="Roboto Medium"/>
                <a:sym typeface="Roboto Medium"/>
              </a:rPr>
              <a:t>Swapcard</a:t>
            </a:r>
            <a:r>
              <a:rPr lang="en" sz="2000" dirty="0">
                <a:solidFill>
                  <a:schemeClr val="dk1"/>
                </a:solidFill>
                <a:latin typeface="Roboto Medium"/>
                <a:ea typeface="Roboto Medium"/>
                <a:cs typeface="Roboto Medium"/>
                <a:sym typeface="Roboto Medium"/>
              </a:rPr>
              <a:t> will prompt you to leave feedback after the end of each session.</a:t>
            </a:r>
            <a:endParaRPr sz="2000" dirty="0">
              <a:solidFill>
                <a:schemeClr val="dk1"/>
              </a:solidFill>
              <a:latin typeface="Roboto Medium"/>
              <a:ea typeface="Roboto Medium"/>
              <a:cs typeface="Roboto Medium"/>
              <a:sym typeface="Roboto Medium"/>
            </a:endParaRPr>
          </a:p>
          <a:p>
            <a:pPr marL="457200" lvl="0" indent="-355600" algn="l" rtl="0">
              <a:lnSpc>
                <a:spcPct val="100000"/>
              </a:lnSpc>
              <a:spcBef>
                <a:spcPts val="1000"/>
              </a:spcBef>
              <a:spcAft>
                <a:spcPts val="1000"/>
              </a:spcAft>
              <a:buClr>
                <a:schemeClr val="dk1"/>
              </a:buClr>
              <a:buSzPts val="2000"/>
              <a:buFont typeface="Roboto Medium"/>
              <a:buChar char="●"/>
            </a:pPr>
            <a:r>
              <a:rPr lang="en" sz="2000" dirty="0">
                <a:solidFill>
                  <a:schemeClr val="dk1"/>
                </a:solidFill>
                <a:latin typeface="Roboto Medium"/>
                <a:ea typeface="Roboto Medium"/>
                <a:cs typeface="Roboto Medium"/>
                <a:sym typeface="Roboto Medium"/>
              </a:rPr>
              <a:t>You may also rate a talk by locating the session from the “Agenda” or “My Event” buttons on the </a:t>
            </a:r>
            <a:r>
              <a:rPr lang="en" sz="2000" dirty="0" err="1">
                <a:solidFill>
                  <a:schemeClr val="dk1"/>
                </a:solidFill>
                <a:latin typeface="Roboto Medium"/>
                <a:ea typeface="Roboto Medium"/>
                <a:cs typeface="Roboto Medium"/>
                <a:sym typeface="Roboto Medium"/>
              </a:rPr>
              <a:t>Swapcard</a:t>
            </a:r>
            <a:r>
              <a:rPr lang="en" sz="2000" dirty="0">
                <a:solidFill>
                  <a:schemeClr val="dk1"/>
                </a:solidFill>
                <a:latin typeface="Roboto Medium"/>
                <a:ea typeface="Roboto Medium"/>
                <a:cs typeface="Roboto Medium"/>
                <a:sym typeface="Roboto Medium"/>
              </a:rPr>
              <a:t> Event Home page. Click on the session and look for the “Give your feedback” box.</a:t>
            </a:r>
            <a:endParaRPr sz="2000" dirty="0">
              <a:solidFill>
                <a:schemeClr val="dk1"/>
              </a:solidFill>
            </a:endParaRPr>
          </a:p>
        </p:txBody>
      </p:sp>
      <p:sp>
        <p:nvSpPr>
          <p:cNvPr id="2" name="Slide Number Placeholder 2">
            <a:extLst>
              <a:ext uri="{FF2B5EF4-FFF2-40B4-BE49-F238E27FC236}">
                <a16:creationId xmlns:a16="http://schemas.microsoft.com/office/drawing/2014/main" id="{001F72AF-00B7-EE00-B9F9-737E3345D9AE}"/>
              </a:ext>
            </a:extLst>
          </p:cNvPr>
          <p:cNvSpPr>
            <a:spLocks noGrp="1"/>
          </p:cNvSpPr>
          <p:nvPr>
            <p:ph type="sldNum" idx="12"/>
          </p:nvPr>
        </p:nvSpPr>
        <p:spPr>
          <a:xfrm>
            <a:off x="2426677" y="4844050"/>
            <a:ext cx="6564848" cy="223200"/>
          </a:xfrm>
        </p:spPr>
        <p:txBody>
          <a:bodyPr/>
          <a:lstStyle/>
          <a:p>
            <a:fld id="{BE2F0C7D-271B-834E-822C-5406AA2C48FF}" type="slidenum">
              <a:rPr lang="en-US" smtClean="0"/>
              <a:pPr/>
              <a:t>35</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87DE-15C0-5133-3F2D-EA71C17E6EE5}"/>
              </a:ext>
            </a:extLst>
          </p:cNvPr>
          <p:cNvSpPr>
            <a:spLocks noGrp="1"/>
          </p:cNvSpPr>
          <p:nvPr>
            <p:ph type="title"/>
          </p:nvPr>
        </p:nvSpPr>
        <p:spPr/>
        <p:txBody>
          <a:bodyPr/>
          <a:lstStyle/>
          <a:p>
            <a:r>
              <a:rPr lang="en-US" dirty="0"/>
              <a:t>What is an Edge-IoT Deployment?</a:t>
            </a:r>
          </a:p>
        </p:txBody>
      </p:sp>
      <p:sp>
        <p:nvSpPr>
          <p:cNvPr id="4" name="Slide Number Placeholder 3">
            <a:extLst>
              <a:ext uri="{FF2B5EF4-FFF2-40B4-BE49-F238E27FC236}">
                <a16:creationId xmlns:a16="http://schemas.microsoft.com/office/drawing/2014/main" id="{95FA9B56-012D-F03B-2D98-CA80F00B5B9E}"/>
              </a:ext>
            </a:extLst>
          </p:cNvPr>
          <p:cNvSpPr>
            <a:spLocks noGrp="1"/>
          </p:cNvSpPr>
          <p:nvPr>
            <p:ph type="sldNum" idx="12"/>
          </p:nvPr>
        </p:nvSpPr>
        <p:spPr/>
        <p:txBody>
          <a:bodyPr/>
          <a:lstStyle/>
          <a:p>
            <a:fld id="{BE2F0C7D-271B-834E-822C-5406AA2C48FF}" type="slidenum">
              <a:rPr lang="en-US" smtClean="0"/>
              <a:pPr/>
              <a:t>4</a:t>
            </a:fld>
            <a:endParaRPr lang="en-US" dirty="0"/>
          </a:p>
        </p:txBody>
      </p:sp>
      <p:pic>
        <p:nvPicPr>
          <p:cNvPr id="8194" name="Picture 2" descr="Raspberry Pi 4 Model B/4GB - PiShop.ca">
            <a:extLst>
              <a:ext uri="{FF2B5EF4-FFF2-40B4-BE49-F238E27FC236}">
                <a16:creationId xmlns:a16="http://schemas.microsoft.com/office/drawing/2014/main" id="{190EC866-5E70-DFB6-EA0A-CFF5F2186A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432" b="20803"/>
          <a:stretch/>
        </p:blipFill>
        <p:spPr bwMode="auto">
          <a:xfrm>
            <a:off x="3585959" y="1346200"/>
            <a:ext cx="2269191" cy="1333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le of green electronic components&#10;&#10;Description automatically generated">
            <a:extLst>
              <a:ext uri="{FF2B5EF4-FFF2-40B4-BE49-F238E27FC236}">
                <a16:creationId xmlns:a16="http://schemas.microsoft.com/office/drawing/2014/main" id="{AA2E117A-83F8-8D3D-6B91-639B96FE3E92}"/>
              </a:ext>
            </a:extLst>
          </p:cNvPr>
          <p:cNvPicPr>
            <a:picLocks noChangeAspect="1"/>
          </p:cNvPicPr>
          <p:nvPr/>
        </p:nvPicPr>
        <p:blipFill>
          <a:blip r:embed="rId4"/>
          <a:stretch>
            <a:fillRect/>
          </a:stretch>
        </p:blipFill>
        <p:spPr>
          <a:xfrm>
            <a:off x="377340" y="1117599"/>
            <a:ext cx="2170746" cy="2460625"/>
          </a:xfrm>
          <a:prstGeom prst="rect">
            <a:avLst/>
          </a:prstGeom>
        </p:spPr>
      </p:pic>
      <p:pic>
        <p:nvPicPr>
          <p:cNvPr id="8" name="Picture 7" descr="A pile of green electronic components&#10;&#10;Description automatically generated">
            <a:extLst>
              <a:ext uri="{FF2B5EF4-FFF2-40B4-BE49-F238E27FC236}">
                <a16:creationId xmlns:a16="http://schemas.microsoft.com/office/drawing/2014/main" id="{140073A5-DF5A-A986-D159-7DB37B37642F}"/>
              </a:ext>
            </a:extLst>
          </p:cNvPr>
          <p:cNvPicPr>
            <a:picLocks noChangeAspect="1"/>
          </p:cNvPicPr>
          <p:nvPr/>
        </p:nvPicPr>
        <p:blipFill>
          <a:blip r:embed="rId4"/>
          <a:stretch>
            <a:fillRect/>
          </a:stretch>
        </p:blipFill>
        <p:spPr>
          <a:xfrm rot="18800431">
            <a:off x="252398" y="1992655"/>
            <a:ext cx="2170746" cy="2460625"/>
          </a:xfrm>
          <a:prstGeom prst="rect">
            <a:avLst/>
          </a:prstGeom>
        </p:spPr>
      </p:pic>
      <p:pic>
        <p:nvPicPr>
          <p:cNvPr id="9" name="Picture 2" descr="Raspberry Pi 4 Model B/4GB - PiShop.ca">
            <a:extLst>
              <a:ext uri="{FF2B5EF4-FFF2-40B4-BE49-F238E27FC236}">
                <a16:creationId xmlns:a16="http://schemas.microsoft.com/office/drawing/2014/main" id="{354EDBE7-9ADD-2460-E482-E83B614619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432" b="20803"/>
          <a:stretch/>
        </p:blipFill>
        <p:spPr bwMode="auto">
          <a:xfrm>
            <a:off x="3585959" y="2808875"/>
            <a:ext cx="2269191"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computer&#10;&#10;Description automatically generated">
            <a:extLst>
              <a:ext uri="{FF2B5EF4-FFF2-40B4-BE49-F238E27FC236}">
                <a16:creationId xmlns:a16="http://schemas.microsoft.com/office/drawing/2014/main" id="{39561574-B653-33D6-2F3B-1565CD722B1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13302" y="2218310"/>
            <a:ext cx="2339975" cy="1007489"/>
          </a:xfrm>
          <a:prstGeom prst="rect">
            <a:avLst/>
          </a:prstGeom>
        </p:spPr>
      </p:pic>
      <p:sp>
        <p:nvSpPr>
          <p:cNvPr id="12" name="TextBox 11">
            <a:extLst>
              <a:ext uri="{FF2B5EF4-FFF2-40B4-BE49-F238E27FC236}">
                <a16:creationId xmlns:a16="http://schemas.microsoft.com/office/drawing/2014/main" id="{FDB12DC7-DB77-D7DE-4663-091DE51AB7BE}"/>
              </a:ext>
            </a:extLst>
          </p:cNvPr>
          <p:cNvSpPr txBox="1"/>
          <p:nvPr/>
        </p:nvSpPr>
        <p:spPr>
          <a:xfrm>
            <a:off x="6513302" y="3403682"/>
            <a:ext cx="2339975" cy="369332"/>
          </a:xfrm>
          <a:prstGeom prst="rect">
            <a:avLst/>
          </a:prstGeom>
          <a:noFill/>
        </p:spPr>
        <p:txBody>
          <a:bodyPr wrap="square" rtlCol="0">
            <a:spAutoFit/>
          </a:bodyPr>
          <a:lstStyle/>
          <a:p>
            <a:r>
              <a:rPr lang="en-US" sz="900">
                <a:hlinkClick r:id="rId6" tooltip="https://pngimg.com/download/25918"/>
              </a:rPr>
              <a:t>This Photo</a:t>
            </a:r>
            <a:r>
              <a:rPr lang="en-US" sz="900"/>
              <a:t> by Unknown Author is licensed under </a:t>
            </a:r>
            <a:r>
              <a:rPr lang="en-US" sz="900">
                <a:hlinkClick r:id="rId7" tooltip="https://creativecommons.org/licenses/by-nc/3.0/"/>
              </a:rPr>
              <a:t>CC BY-NC</a:t>
            </a:r>
            <a:endParaRPr lang="en-US" sz="900"/>
          </a:p>
        </p:txBody>
      </p:sp>
      <p:cxnSp>
        <p:nvCxnSpPr>
          <p:cNvPr id="14" name="Straight Arrow Connector 13">
            <a:extLst>
              <a:ext uri="{FF2B5EF4-FFF2-40B4-BE49-F238E27FC236}">
                <a16:creationId xmlns:a16="http://schemas.microsoft.com/office/drawing/2014/main" id="{F33E3E38-A1F7-A70F-8FF4-7C1FF1FDE6A0}"/>
              </a:ext>
            </a:extLst>
          </p:cNvPr>
          <p:cNvCxnSpPr/>
          <p:nvPr/>
        </p:nvCxnSpPr>
        <p:spPr>
          <a:xfrm>
            <a:off x="2927807" y="2724150"/>
            <a:ext cx="6581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70A11AA-9055-3664-4299-B31546976B45}"/>
              </a:ext>
            </a:extLst>
          </p:cNvPr>
          <p:cNvCxnSpPr/>
          <p:nvPr/>
        </p:nvCxnSpPr>
        <p:spPr>
          <a:xfrm>
            <a:off x="5728157" y="2759075"/>
            <a:ext cx="6581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29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8D59-4156-3703-BF5A-6E5E04FA5BA1}"/>
              </a:ext>
            </a:extLst>
          </p:cNvPr>
          <p:cNvSpPr>
            <a:spLocks noGrp="1"/>
          </p:cNvSpPr>
          <p:nvPr>
            <p:ph type="title"/>
          </p:nvPr>
        </p:nvSpPr>
        <p:spPr>
          <a:xfrm>
            <a:off x="417399" y="482600"/>
            <a:ext cx="8408194" cy="558627"/>
          </a:xfrm>
        </p:spPr>
        <p:txBody>
          <a:bodyPr spcFirstLastPara="1" vert="horz" wrap="square" lIns="68580" tIns="34290" rIns="68580" bIns="34290" rtlCol="0" anchor="ctr" anchorCtr="0">
            <a:normAutofit/>
          </a:bodyPr>
          <a:lstStyle/>
          <a:p>
            <a:pPr algn="ctr"/>
            <a:r>
              <a:rPr lang="en-US" sz="2400" dirty="0">
                <a:solidFill>
                  <a:schemeClr val="tx1"/>
                </a:solidFill>
                <a:latin typeface="Roboto" panose="02000000000000000000" pitchFamily="2" charset="0"/>
                <a:ea typeface="Roboto" panose="02000000000000000000" pitchFamily="2" charset="0"/>
              </a:rPr>
              <a:t> The Basics: A Typical IoT-Edge Deployment</a:t>
            </a:r>
            <a:endParaRPr lang="en-US" sz="2400" kern="1200" dirty="0">
              <a:solidFill>
                <a:schemeClr val="tx1"/>
              </a:solidFill>
              <a:latin typeface="Roboto" panose="02000000000000000000" pitchFamily="2" charset="0"/>
              <a:ea typeface="Roboto" panose="02000000000000000000" pitchFamily="2" charset="0"/>
              <a:cs typeface="+mj-cs"/>
            </a:endParaRPr>
          </a:p>
        </p:txBody>
      </p:sp>
      <p:pic>
        <p:nvPicPr>
          <p:cNvPr id="8" name="Picture 7">
            <a:extLst>
              <a:ext uri="{FF2B5EF4-FFF2-40B4-BE49-F238E27FC236}">
                <a16:creationId xmlns:a16="http://schemas.microsoft.com/office/drawing/2014/main" id="{64D27E43-78A9-119D-A580-B49939F5C22F}"/>
              </a:ext>
            </a:extLst>
          </p:cNvPr>
          <p:cNvPicPr>
            <a:picLocks noChangeAspect="1"/>
          </p:cNvPicPr>
          <p:nvPr/>
        </p:nvPicPr>
        <p:blipFill>
          <a:blip r:embed="rId3"/>
          <a:stretch>
            <a:fillRect/>
          </a:stretch>
        </p:blipFill>
        <p:spPr>
          <a:xfrm>
            <a:off x="2501357" y="1041227"/>
            <a:ext cx="4240277" cy="3545055"/>
          </a:xfrm>
          <a:prstGeom prst="rect">
            <a:avLst/>
          </a:prstGeom>
        </p:spPr>
      </p:pic>
      <p:sp>
        <p:nvSpPr>
          <p:cNvPr id="3" name="Slide Number Placeholder 2">
            <a:extLst>
              <a:ext uri="{FF2B5EF4-FFF2-40B4-BE49-F238E27FC236}">
                <a16:creationId xmlns:a16="http://schemas.microsoft.com/office/drawing/2014/main" id="{6BC9A232-C613-EDB2-41D5-A360F03FB613}"/>
              </a:ext>
            </a:extLst>
          </p:cNvPr>
          <p:cNvSpPr>
            <a:spLocks noGrp="1"/>
          </p:cNvSpPr>
          <p:nvPr>
            <p:ph type="sldNum" idx="12"/>
          </p:nvPr>
        </p:nvSpPr>
        <p:spPr/>
        <p:txBody>
          <a:bodyPr/>
          <a:lstStyle/>
          <a:p>
            <a:fld id="{BE2F0C7D-271B-834E-822C-5406AA2C48FF}" type="slidenum">
              <a:rPr lang="en-US" smtClean="0"/>
              <a:pPr/>
              <a:t>5</a:t>
            </a:fld>
            <a:endParaRPr lang="en-US" dirty="0"/>
          </a:p>
        </p:txBody>
      </p:sp>
    </p:spTree>
    <p:extLst>
      <p:ext uri="{BB962C8B-B14F-4D97-AF65-F5344CB8AC3E}">
        <p14:creationId xmlns:p14="http://schemas.microsoft.com/office/powerpoint/2010/main" val="332291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8D59-4156-3703-BF5A-6E5E04FA5BA1}"/>
              </a:ext>
            </a:extLst>
          </p:cNvPr>
          <p:cNvSpPr>
            <a:spLocks noGrp="1"/>
          </p:cNvSpPr>
          <p:nvPr>
            <p:ph type="title"/>
          </p:nvPr>
        </p:nvSpPr>
        <p:spPr>
          <a:xfrm>
            <a:off x="423978" y="353717"/>
            <a:ext cx="8408194" cy="558627"/>
          </a:xfrm>
        </p:spPr>
        <p:txBody>
          <a:bodyPr spcFirstLastPara="1" vert="horz" wrap="square" lIns="68580" tIns="34290" rIns="68580" bIns="34290" rtlCol="0" anchor="ctr" anchorCtr="0">
            <a:normAutofit/>
          </a:bodyPr>
          <a:lstStyle/>
          <a:p>
            <a:pPr algn="ctr"/>
            <a:r>
              <a:rPr lang="en-US" sz="2400" kern="1200" dirty="0">
                <a:solidFill>
                  <a:schemeClr val="tx1"/>
                </a:solidFill>
                <a:latin typeface="+mj-lt"/>
                <a:ea typeface="+mj-ea"/>
                <a:cs typeface="+mj-cs"/>
              </a:rPr>
              <a:t>What Eclipse Kura &amp; Eclipse Kapua look like in a deployment</a:t>
            </a:r>
          </a:p>
        </p:txBody>
      </p:sp>
      <p:pic>
        <p:nvPicPr>
          <p:cNvPr id="9" name="Picture 8">
            <a:extLst>
              <a:ext uri="{FF2B5EF4-FFF2-40B4-BE49-F238E27FC236}">
                <a16:creationId xmlns:a16="http://schemas.microsoft.com/office/drawing/2014/main" id="{C396E820-C4D7-6AEB-ABCD-F332BE680652}"/>
              </a:ext>
            </a:extLst>
          </p:cNvPr>
          <p:cNvPicPr>
            <a:picLocks noChangeAspect="1"/>
          </p:cNvPicPr>
          <p:nvPr/>
        </p:nvPicPr>
        <p:blipFill>
          <a:blip r:embed="rId3"/>
          <a:stretch>
            <a:fillRect/>
          </a:stretch>
        </p:blipFill>
        <p:spPr>
          <a:xfrm>
            <a:off x="2451862" y="1041228"/>
            <a:ext cx="4240276" cy="3545054"/>
          </a:xfrm>
          <a:prstGeom prst="rect">
            <a:avLst/>
          </a:prstGeom>
        </p:spPr>
      </p:pic>
      <p:sp>
        <p:nvSpPr>
          <p:cNvPr id="3" name="Slide Number Placeholder 2">
            <a:extLst>
              <a:ext uri="{FF2B5EF4-FFF2-40B4-BE49-F238E27FC236}">
                <a16:creationId xmlns:a16="http://schemas.microsoft.com/office/drawing/2014/main" id="{E8F5C239-EB66-3632-9E54-04BBA6EF6138}"/>
              </a:ext>
            </a:extLst>
          </p:cNvPr>
          <p:cNvSpPr>
            <a:spLocks noGrp="1"/>
          </p:cNvSpPr>
          <p:nvPr>
            <p:ph type="sldNum" idx="12"/>
          </p:nvPr>
        </p:nvSpPr>
        <p:spPr/>
        <p:txBody>
          <a:bodyPr/>
          <a:lstStyle/>
          <a:p>
            <a:fld id="{BE2F0C7D-271B-834E-822C-5406AA2C48FF}" type="slidenum">
              <a:rPr lang="en-US" smtClean="0"/>
              <a:pPr/>
              <a:t>6</a:t>
            </a:fld>
            <a:endParaRPr lang="en-US" dirty="0"/>
          </a:p>
        </p:txBody>
      </p:sp>
      <p:sp>
        <p:nvSpPr>
          <p:cNvPr id="6" name="Down Arrow 5">
            <a:extLst>
              <a:ext uri="{FF2B5EF4-FFF2-40B4-BE49-F238E27FC236}">
                <a16:creationId xmlns:a16="http://schemas.microsoft.com/office/drawing/2014/main" id="{031A746F-5C53-DA33-1145-E579560817C7}"/>
              </a:ext>
            </a:extLst>
          </p:cNvPr>
          <p:cNvSpPr/>
          <p:nvPr/>
        </p:nvSpPr>
        <p:spPr>
          <a:xfrm rot="16200000">
            <a:off x="1406769" y="2485509"/>
            <a:ext cx="375138" cy="914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040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2A7E6-1497-A77D-3A1D-6F30B53F220D}"/>
              </a:ext>
            </a:extLst>
          </p:cNvPr>
          <p:cNvSpPr>
            <a:spLocks noGrp="1"/>
          </p:cNvSpPr>
          <p:nvPr>
            <p:ph type="title"/>
          </p:nvPr>
        </p:nvSpPr>
        <p:spPr>
          <a:xfrm>
            <a:off x="600804" y="528066"/>
            <a:ext cx="2647465" cy="2235708"/>
          </a:xfrm>
        </p:spPr>
        <p:txBody>
          <a:bodyPr spcFirstLastPara="1" vert="horz" wrap="square" lIns="68580" tIns="34290" rIns="68580" bIns="34290" rtlCol="0" anchor="ctr" anchorCtr="0">
            <a:normAutofit/>
          </a:bodyPr>
          <a:lstStyle/>
          <a:p>
            <a:pPr algn="r"/>
            <a:r>
              <a:rPr lang="en-US" sz="3600" kern="1200" dirty="0">
                <a:solidFill>
                  <a:schemeClr val="tx1"/>
                </a:solidFill>
                <a:latin typeface="+mj-lt"/>
                <a:ea typeface="+mj-ea"/>
                <a:cs typeface="+mj-cs"/>
              </a:rPr>
              <a:t>What is</a:t>
            </a:r>
          </a:p>
        </p:txBody>
      </p:sp>
      <p:pic>
        <p:nvPicPr>
          <p:cNvPr id="9" name="Content Placeholder 3" descr="Logo&#10;&#10;Description automatically generated">
            <a:extLst>
              <a:ext uri="{FF2B5EF4-FFF2-40B4-BE49-F238E27FC236}">
                <a16:creationId xmlns:a16="http://schemas.microsoft.com/office/drawing/2014/main" id="{D53CF605-E1F5-E10E-4F22-D6663097D9E6}"/>
              </a:ext>
            </a:extLst>
          </p:cNvPr>
          <p:cNvPicPr>
            <a:picLocks noGrp="1" noChangeAspect="1"/>
          </p:cNvPicPr>
          <p:nvPr>
            <p:ph idx="1"/>
          </p:nvPr>
        </p:nvPicPr>
        <p:blipFill>
          <a:blip r:embed="rId3"/>
          <a:stretch>
            <a:fillRect/>
          </a:stretch>
        </p:blipFill>
        <p:spPr>
          <a:xfrm>
            <a:off x="227513" y="1968959"/>
            <a:ext cx="3082532" cy="863109"/>
          </a:xfrm>
        </p:spPr>
      </p:pic>
      <p:graphicFrame>
        <p:nvGraphicFramePr>
          <p:cNvPr id="11" name="TextBox 4">
            <a:extLst>
              <a:ext uri="{FF2B5EF4-FFF2-40B4-BE49-F238E27FC236}">
                <a16:creationId xmlns:a16="http://schemas.microsoft.com/office/drawing/2014/main" id="{2D854AAE-CE60-CD38-1D66-EC65A7F37B76}"/>
              </a:ext>
            </a:extLst>
          </p:cNvPr>
          <p:cNvGraphicFramePr/>
          <p:nvPr>
            <p:extLst>
              <p:ext uri="{D42A27DB-BD31-4B8C-83A1-F6EECF244321}">
                <p14:modId xmlns:p14="http://schemas.microsoft.com/office/powerpoint/2010/main" val="2753674244"/>
              </p:ext>
            </p:extLst>
          </p:nvPr>
        </p:nvGraphicFramePr>
        <p:xfrm>
          <a:off x="3561747" y="338667"/>
          <a:ext cx="5209173" cy="47285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264E62D0-F544-C6BE-41F0-B825B17AFAEE}"/>
              </a:ext>
            </a:extLst>
          </p:cNvPr>
          <p:cNvSpPr>
            <a:spLocks noGrp="1"/>
          </p:cNvSpPr>
          <p:nvPr>
            <p:ph type="sldNum" idx="12"/>
          </p:nvPr>
        </p:nvSpPr>
        <p:spPr/>
        <p:txBody>
          <a:bodyPr/>
          <a:lstStyle/>
          <a:p>
            <a:fld id="{BE2F0C7D-271B-834E-822C-5406AA2C48FF}" type="slidenum">
              <a:rPr lang="en-US" smtClean="0"/>
              <a:pPr/>
              <a:t>7</a:t>
            </a:fld>
            <a:endParaRPr lang="en-US" dirty="0"/>
          </a:p>
        </p:txBody>
      </p:sp>
    </p:spTree>
    <p:extLst>
      <p:ext uri="{BB962C8B-B14F-4D97-AF65-F5344CB8AC3E}">
        <p14:creationId xmlns:p14="http://schemas.microsoft.com/office/powerpoint/2010/main" val="47562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DD40-A5A1-C117-0329-8984D3A402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FD52D4-88D7-0228-572E-44E1D2354AC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54F30BF-6362-94F8-9809-FB6C6C18AE07}"/>
              </a:ext>
            </a:extLst>
          </p:cNvPr>
          <p:cNvSpPr>
            <a:spLocks noGrp="1"/>
          </p:cNvSpPr>
          <p:nvPr>
            <p:ph type="sldNum" idx="12"/>
          </p:nvPr>
        </p:nvSpPr>
        <p:spPr/>
        <p:txBody>
          <a:bodyPr/>
          <a:lstStyle/>
          <a:p>
            <a:fld id="{BE2F0C7D-271B-834E-822C-5406AA2C48FF}" type="slidenum">
              <a:rPr lang="en-US" smtClean="0"/>
              <a:pPr/>
              <a:t>8</a:t>
            </a:fld>
            <a:endParaRPr lang="en-US" dirty="0"/>
          </a:p>
        </p:txBody>
      </p:sp>
      <p:pic>
        <p:nvPicPr>
          <p:cNvPr id="5" name="Picture 4">
            <a:extLst>
              <a:ext uri="{FF2B5EF4-FFF2-40B4-BE49-F238E27FC236}">
                <a16:creationId xmlns:a16="http://schemas.microsoft.com/office/drawing/2014/main" id="{06283F7E-4DC7-D877-3D58-D71BCE8DC667}"/>
              </a:ext>
            </a:extLst>
          </p:cNvPr>
          <p:cNvPicPr>
            <a:picLocks noChangeAspect="1"/>
          </p:cNvPicPr>
          <p:nvPr/>
        </p:nvPicPr>
        <p:blipFill>
          <a:blip r:embed="rId2"/>
          <a:stretch>
            <a:fillRect/>
          </a:stretch>
        </p:blipFill>
        <p:spPr>
          <a:xfrm>
            <a:off x="100751" y="295801"/>
            <a:ext cx="8942498" cy="4123850"/>
          </a:xfrm>
          <a:prstGeom prst="rect">
            <a:avLst/>
          </a:prstGeom>
        </p:spPr>
      </p:pic>
    </p:spTree>
    <p:extLst>
      <p:ext uri="{BB962C8B-B14F-4D97-AF65-F5344CB8AC3E}">
        <p14:creationId xmlns:p14="http://schemas.microsoft.com/office/powerpoint/2010/main" val="279635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7B3F-DFCB-7729-787D-3F1E931F4AC8}"/>
              </a:ext>
            </a:extLst>
          </p:cNvPr>
          <p:cNvSpPr>
            <a:spLocks noGrp="1"/>
          </p:cNvSpPr>
          <p:nvPr>
            <p:ph type="title"/>
          </p:nvPr>
        </p:nvSpPr>
        <p:spPr>
          <a:xfrm>
            <a:off x="311700" y="431275"/>
            <a:ext cx="8520600" cy="572700"/>
          </a:xfrm>
        </p:spPr>
        <p:txBody>
          <a:bodyPr/>
          <a:lstStyle/>
          <a:p>
            <a:r>
              <a:rPr lang="en-US" dirty="0"/>
              <a:t>Wire Graph</a:t>
            </a:r>
          </a:p>
        </p:txBody>
      </p:sp>
      <p:pic>
        <p:nvPicPr>
          <p:cNvPr id="5" name="Picture 4" descr="A collage of a person&#10;&#10;Description automatically generated">
            <a:extLst>
              <a:ext uri="{FF2B5EF4-FFF2-40B4-BE49-F238E27FC236}">
                <a16:creationId xmlns:a16="http://schemas.microsoft.com/office/drawing/2014/main" id="{CDEE0ED5-7EFF-5AB6-FE74-E8C1EC4FC34D}"/>
              </a:ext>
            </a:extLst>
          </p:cNvPr>
          <p:cNvPicPr>
            <a:picLocks noChangeAspect="1"/>
          </p:cNvPicPr>
          <p:nvPr/>
        </p:nvPicPr>
        <p:blipFill>
          <a:blip r:embed="rId3"/>
          <a:stretch>
            <a:fillRect/>
          </a:stretch>
        </p:blipFill>
        <p:spPr>
          <a:xfrm>
            <a:off x="4387850" y="967948"/>
            <a:ext cx="4341108" cy="3472017"/>
          </a:xfrm>
          <a:prstGeom prst="rect">
            <a:avLst/>
          </a:prstGeom>
        </p:spPr>
      </p:pic>
      <p:sp>
        <p:nvSpPr>
          <p:cNvPr id="8" name="Slide Number Placeholder 7">
            <a:extLst>
              <a:ext uri="{FF2B5EF4-FFF2-40B4-BE49-F238E27FC236}">
                <a16:creationId xmlns:a16="http://schemas.microsoft.com/office/drawing/2014/main" id="{4F0F3F6F-7158-D961-B5BE-106EF82DACC6}"/>
              </a:ext>
            </a:extLst>
          </p:cNvPr>
          <p:cNvSpPr>
            <a:spLocks noGrp="1"/>
          </p:cNvSpPr>
          <p:nvPr>
            <p:ph type="sldNum" idx="12"/>
          </p:nvPr>
        </p:nvSpPr>
        <p:spPr/>
        <p:txBody>
          <a:bodyPr/>
          <a:lstStyle/>
          <a:p>
            <a:fld id="{BE2F0C7D-271B-834E-822C-5406AA2C48FF}" type="slidenum">
              <a:rPr lang="en-US" smtClean="0"/>
              <a:pPr/>
              <a:t>9</a:t>
            </a:fld>
            <a:endParaRPr lang="en-US" dirty="0"/>
          </a:p>
        </p:txBody>
      </p:sp>
      <p:sp>
        <p:nvSpPr>
          <p:cNvPr id="11" name="TextBox 10">
            <a:extLst>
              <a:ext uri="{FF2B5EF4-FFF2-40B4-BE49-F238E27FC236}">
                <a16:creationId xmlns:a16="http://schemas.microsoft.com/office/drawing/2014/main" id="{7553ED69-BB90-B2EC-C268-083911C62C81}"/>
              </a:ext>
            </a:extLst>
          </p:cNvPr>
          <p:cNvSpPr txBox="1"/>
          <p:nvPr/>
        </p:nvSpPr>
        <p:spPr>
          <a:xfrm>
            <a:off x="306663" y="1117600"/>
            <a:ext cx="402086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Data flows and logic, programmed visually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Drag, drop and connect wire-assets to define your business logic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Simplify Development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Never forget what your code is doing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0410859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31643</TotalTime>
  <Words>1079</Words>
  <Application>Microsoft Macintosh PowerPoint</Application>
  <PresentationFormat>On-screen Show (16:9)</PresentationFormat>
  <Paragraphs>198</Paragraphs>
  <Slides>35</Slides>
  <Notes>19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Roboto Medium</vt:lpstr>
      <vt:lpstr>Arial</vt:lpstr>
      <vt:lpstr>Roboto</vt:lpstr>
      <vt:lpstr>Poppins</vt:lpstr>
      <vt:lpstr>-apple-system</vt:lpstr>
      <vt:lpstr>Simple Light</vt:lpstr>
      <vt:lpstr>Addressing Edge AI Challenges to scale</vt:lpstr>
      <vt:lpstr>PowerPoint Presentation</vt:lpstr>
      <vt:lpstr>What is a Edge IoT Deployment?</vt:lpstr>
      <vt:lpstr>What is an Edge-IoT Deployment?</vt:lpstr>
      <vt:lpstr> The Basics: A Typical IoT-Edge Deployment</vt:lpstr>
      <vt:lpstr>What Eclipse Kura &amp; Eclipse Kapua look like in a deployment</vt:lpstr>
      <vt:lpstr>What is</vt:lpstr>
      <vt:lpstr>PowerPoint Presentation</vt:lpstr>
      <vt:lpstr>Wire Graph</vt:lpstr>
      <vt:lpstr>Kura – Snapshots </vt:lpstr>
      <vt:lpstr>Open Source &amp; Extendible</vt:lpstr>
      <vt:lpstr>What Eclipse Kura &amp; Eclipse Kapua look like in a deployment</vt:lpstr>
      <vt:lpstr>What is Eclipse Kapua?</vt:lpstr>
      <vt:lpstr>Kapua – Device Connections</vt:lpstr>
      <vt:lpstr>Kapua – Data Aggregation</vt:lpstr>
      <vt:lpstr>PowerPoint Presentation</vt:lpstr>
      <vt:lpstr>Kapua – Configuration Service</vt:lpstr>
      <vt:lpstr>Kapua – Snapshot Service</vt:lpstr>
      <vt:lpstr>What Kura &amp; Kapua look like in a deployment</vt:lpstr>
      <vt:lpstr>The Future of Edge</vt:lpstr>
      <vt:lpstr>Edge Gateways are Getting Powerful</vt:lpstr>
      <vt:lpstr>Run AI Workloads on the Edge </vt:lpstr>
      <vt:lpstr>Anomaly Detection</vt:lpstr>
      <vt:lpstr>Goals</vt:lpstr>
      <vt:lpstr>The Game Plan</vt:lpstr>
      <vt:lpstr>The Game Plan</vt:lpstr>
      <vt:lpstr>Todays Demo</vt:lpstr>
      <vt:lpstr>How to get started with today’s tutorial</vt:lpstr>
      <vt:lpstr>Setup Kura </vt:lpstr>
      <vt:lpstr>Setup Kura – Cont. </vt:lpstr>
      <vt:lpstr>Questions?</vt:lpstr>
      <vt:lpstr>PowerPoint Presentation</vt:lpstr>
      <vt:lpstr>Thank you!</vt:lpstr>
      <vt:lpstr>Check us out on GitHub</vt:lpstr>
      <vt:lpstr>Evaluate the Sessions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Edge AI Challenges to scale</dc:title>
  <cp:lastModifiedBy>Ivo, Gregory</cp:lastModifiedBy>
  <cp:revision>32</cp:revision>
  <dcterms:modified xsi:type="dcterms:W3CDTF">2023-10-17T06:48:41Z</dcterms:modified>
</cp:coreProperties>
</file>